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97"/>
  </p:notesMasterIdLst>
  <p:handoutMasterIdLst>
    <p:handoutMasterId r:id="rId98"/>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391"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366" r:id="rId47"/>
    <p:sldId id="358" r:id="rId48"/>
    <p:sldId id="359" r:id="rId49"/>
    <p:sldId id="316" r:id="rId50"/>
    <p:sldId id="361" r:id="rId51"/>
    <p:sldId id="362" r:id="rId52"/>
    <p:sldId id="363" r:id="rId53"/>
    <p:sldId id="364" r:id="rId54"/>
    <p:sldId id="365" r:id="rId55"/>
    <p:sldId id="323" r:id="rId56"/>
    <p:sldId id="336" r:id="rId57"/>
    <p:sldId id="405" r:id="rId58"/>
    <p:sldId id="406" r:id="rId59"/>
    <p:sldId id="409" r:id="rId60"/>
    <p:sldId id="410" r:id="rId61"/>
    <p:sldId id="411" r:id="rId62"/>
    <p:sldId id="412" r:id="rId63"/>
    <p:sldId id="414" r:id="rId64"/>
    <p:sldId id="416" r:id="rId65"/>
    <p:sldId id="434" r:id="rId66"/>
    <p:sldId id="426" r:id="rId67"/>
    <p:sldId id="446" r:id="rId68"/>
    <p:sldId id="429" r:id="rId69"/>
    <p:sldId id="455" r:id="rId70"/>
    <p:sldId id="458" r:id="rId71"/>
    <p:sldId id="430" r:id="rId72"/>
    <p:sldId id="431" r:id="rId73"/>
    <p:sldId id="432" r:id="rId74"/>
    <p:sldId id="433" r:id="rId75"/>
    <p:sldId id="457" r:id="rId76"/>
    <p:sldId id="271" r:id="rId77"/>
    <p:sldId id="376" r:id="rId78"/>
    <p:sldId id="443" r:id="rId79"/>
    <p:sldId id="418" r:id="rId80"/>
    <p:sldId id="419" r:id="rId81"/>
    <p:sldId id="421" r:id="rId82"/>
    <p:sldId id="422" r:id="rId83"/>
    <p:sldId id="423" r:id="rId84"/>
    <p:sldId id="424" r:id="rId85"/>
    <p:sldId id="408" r:id="rId86"/>
    <p:sldId id="447" r:id="rId87"/>
    <p:sldId id="448" r:id="rId88"/>
    <p:sldId id="449" r:id="rId89"/>
    <p:sldId id="451" r:id="rId90"/>
    <p:sldId id="452" r:id="rId91"/>
    <p:sldId id="454" r:id="rId92"/>
    <p:sldId id="453" r:id="rId93"/>
    <p:sldId id="456" r:id="rId94"/>
    <p:sldId id="427" r:id="rId95"/>
    <p:sldId id="442" r:id="rId9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391"/>
            <p14:sldId id="341"/>
            <p14:sldId id="343"/>
            <p14:sldId id="279"/>
            <p14:sldId id="280"/>
            <p14:sldId id="344"/>
            <p14:sldId id="346"/>
            <p14:sldId id="347"/>
            <p14:sldId id="284"/>
            <p14:sldId id="285"/>
            <p14:sldId id="286"/>
            <p14:sldId id="367"/>
            <p14:sldId id="368"/>
            <p14:sldId id="369"/>
            <p14:sldId id="370"/>
            <p14:sldId id="371"/>
            <p14:sldId id="354"/>
            <p14:sldId id="355"/>
            <p14:sldId id="366"/>
            <p14:sldId id="358"/>
            <p14:sldId id="359"/>
            <p14:sldId id="316"/>
            <p14:sldId id="361"/>
            <p14:sldId id="362"/>
            <p14:sldId id="363"/>
            <p14:sldId id="364"/>
            <p14:sldId id="365"/>
            <p14:sldId id="323"/>
            <p14:sldId id="336"/>
            <p14:sldId id="405"/>
            <p14:sldId id="406"/>
            <p14:sldId id="409"/>
            <p14:sldId id="410"/>
            <p14:sldId id="411"/>
            <p14:sldId id="412"/>
            <p14:sldId id="414"/>
            <p14:sldId id="416"/>
            <p14:sldId id="434"/>
            <p14:sldId id="426"/>
            <p14:sldId id="446"/>
            <p14:sldId id="429"/>
            <p14:sldId id="455"/>
            <p14:sldId id="458"/>
            <p14:sldId id="430"/>
            <p14:sldId id="431"/>
            <p14:sldId id="432"/>
            <p14:sldId id="433"/>
            <p14:sldId id="457"/>
            <p14:sldId id="271"/>
            <p14:sldId id="376"/>
            <p14:sldId id="443"/>
            <p14:sldId id="418"/>
            <p14:sldId id="419"/>
            <p14:sldId id="421"/>
            <p14:sldId id="422"/>
            <p14:sldId id="423"/>
            <p14:sldId id="424"/>
            <p14:sldId id="408"/>
            <p14:sldId id="447"/>
            <p14:sldId id="448"/>
            <p14:sldId id="449"/>
            <p14:sldId id="451"/>
            <p14:sldId id="452"/>
            <p14:sldId id="454"/>
            <p14:sldId id="453"/>
            <p14:sldId id="456"/>
            <p14:sldId id="427"/>
            <p14:sldId id="442"/>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C165"/>
    <a:srgbClr val="92D050"/>
    <a:srgbClr val="FF0000"/>
    <a:srgbClr val="F2F2F2"/>
    <a:srgbClr val="89BB67"/>
    <a:srgbClr val="FEA2A0"/>
    <a:srgbClr val="FFE89F"/>
    <a:srgbClr val="B4EEC3"/>
    <a:srgbClr val="F44336"/>
    <a:srgbClr val="CAFF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1" autoAdjust="0"/>
    <p:restoredTop sz="95964" autoAdjust="0"/>
  </p:normalViewPr>
  <p:slideViewPr>
    <p:cSldViewPr snapToObjects="1">
      <p:cViewPr varScale="1">
        <p:scale>
          <a:sx n="195" d="100"/>
          <a:sy n="195" d="100"/>
        </p:scale>
        <p:origin x="989" y="139"/>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17.03.2021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17.03.2021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attacker can not only see the input parameter, but also introduce arbitrary modifications into them, resulting in the misconfiguration in these implants that have serious effect.</a:t>
            </a:r>
          </a:p>
          <a:p>
            <a:endParaRPr lang="en-US" dirty="0"/>
          </a:p>
          <a:p>
            <a:r>
              <a:rPr lang="en-US" dirty="0"/>
              <a:t>Compared to </a:t>
            </a:r>
            <a:r>
              <a:rPr lang="en-US" dirty="0" err="1"/>
              <a:t>wanncry</a:t>
            </a:r>
            <a:r>
              <a:rPr lang="en-US"/>
              <a:t> that was </a:t>
            </a:r>
            <a:r>
              <a:rPr lang="en-US" dirty="0"/>
              <a:t>a a malware, the next attack could be more stealthy.</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Trusted path is an umbrella term that denotes the integrity and confidentiality of the channel between the user IO devices and the target TCB, remote trusted path is an extension where all the communication goes over the untrusted local platform and the network that is also attacker controlled.</a:t>
            </a:r>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TEEs sounds like the perfect way one can solve the problem of large TCB presented by the OS and hypervisors.</a:t>
            </a:r>
          </a:p>
          <a:p>
            <a:r>
              <a:rPr lang="en-US" dirty="0"/>
              <a:t>Trusted Execution Env or TEE solves some of this problem by reducing the TCB. In traditional platforms, the TCB consists of the application, OS and the hardware. Where in TEE, the application or the enclave is isolated from the OS and other apps by security primitives implemented by the micro processor. In intel SGX, hardware components such as the DRAM and external devices can be attacker-controlled, further reducing the TCB.</a:t>
            </a:r>
          </a:p>
          <a:p>
            <a:r>
              <a:rPr lang="en-US" dirty="0"/>
              <a:t>However, it is still not straightforward to implement a trusted path in the TEE as the OS still manages all the drivers. Remote attestation is also requires trust in first use which makes the enclaves venerable at the very first attestation. I will revisit this topic later in this talk, and also biggest problem is somewhat static hardware TCB which is sometime hard to define. For example Intel SGX need to trust the Intel ME that manages </a:t>
            </a:r>
            <a:r>
              <a:rPr lang="en-US" dirty="0" err="1"/>
              <a:t>Nvstorage</a:t>
            </a:r>
            <a:r>
              <a:rPr lang="en-US" dirty="0"/>
              <a:t>.</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t>
            </a:r>
            <a:r>
              <a:rPr lang="en-US" dirty="0" err="1"/>
              <a:t>tg</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for binary decisions, but not for complex large UI</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to explore this concept with Integrikey …</a:t>
            </a:r>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this is not just an implementation issue but more of a fundamental design problem.</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observations, we can derive a set of requirements that are fundamental for the security of a remote </a:t>
            </a:r>
            <a:r>
              <a:rPr lang="en-US" dirty="0" err="1"/>
              <a:t>trausted</a:t>
            </a:r>
            <a:r>
              <a:rPr lang="en-US" dirty="0"/>
              <a:t> path</a:t>
            </a:r>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42</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 from the low TCB, IOHUB also have limited interfaces that are hard to exploit. HDMI is one way and the USB interfaces only have relay operation, this significantly limits the attacker’s ability to find an exploit.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48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disaggregation model, we need to address a number of challenges, the first being the secure communication. As the execution is now distributed over multiple hardware components, we need to make sure that the communication between these components and the CPU cores are protected. </a:t>
            </a:r>
          </a:p>
        </p:txBody>
      </p:sp>
      <p:sp>
        <p:nvSpPr>
          <p:cNvPr id="4" name="Slide Number Placeholder 3"/>
          <p:cNvSpPr>
            <a:spLocks noGrp="1"/>
          </p:cNvSpPr>
          <p:nvPr>
            <p:ph type="sldNum" sz="quarter" idx="5"/>
          </p:nvPr>
        </p:nvSpPr>
        <p:spPr/>
        <p:txBody>
          <a:bodyPr/>
          <a:lstStyle/>
          <a:p>
            <a:fld id="{A51C0C35-A9A2-4EFD-9BAF-1E52E29E03D1}" type="slidenum">
              <a:rPr lang="de-CH" smtClean="0"/>
              <a:pPr/>
              <a:t>51</a:t>
            </a:fld>
            <a:endParaRPr lang="de-CH" dirty="0"/>
          </a:p>
        </p:txBody>
      </p:sp>
    </p:spTree>
    <p:extLst>
      <p:ext uri="{BB962C8B-B14F-4D97-AF65-F5344CB8AC3E}">
        <p14:creationId xmlns:p14="http://schemas.microsoft.com/office/powerpoint/2010/main" val="807725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traditional TEEs, the remote attestation is only limited to the enclaves that re running on the CPU cores. However, if we assume that the execution environments are distributed over multiple hardware component, this needs to </a:t>
            </a:r>
            <a:r>
              <a:rPr lang="en-US"/>
              <a:t>be adopted.</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1628166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communication is </a:t>
            </a:r>
            <a:r>
              <a:rPr lang="en-US"/>
              <a:t>a challenge </a:t>
            </a:r>
            <a:r>
              <a:rPr lang="en-US" dirty="0"/>
              <a:t>between one need to secure the communication between the CPU core enclaves and the peripheral firmware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2507485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TrustZone</a:t>
            </a:r>
            <a:r>
              <a:rPr lang="en-US" dirty="0"/>
              <a:t> mention that there is no isolation between the secure world applications. </a:t>
            </a:r>
            <a:r>
              <a:rPr lang="en-US" dirty="0" err="1"/>
              <a:t>TrustZone</a:t>
            </a:r>
            <a:r>
              <a:rPr lang="en-US" dirty="0"/>
              <a:t> requires to trust entire SoC so no flexible HW TCB</a:t>
            </a:r>
          </a:p>
          <a:p>
            <a:r>
              <a:rPr lang="en-US" dirty="0"/>
              <a:t>SGX and keystone rely on the OS the relay the communication to the external HW and they also does not provide any flexible TEE + execution happing outside the CPU</a:t>
            </a:r>
          </a:p>
          <a:p>
            <a:r>
              <a:rPr lang="en-US" dirty="0"/>
              <a:t>Some of the work like Graviton do talk about enclaves on GPU but its very specific only to the GPU and does not extend to general devices, SGXIO need to trust a hypervisor which is a step back</a:t>
            </a:r>
          </a:p>
        </p:txBody>
      </p:sp>
      <p:sp>
        <p:nvSpPr>
          <p:cNvPr id="4" name="Slide Number Placeholder 3"/>
          <p:cNvSpPr>
            <a:spLocks noGrp="1"/>
          </p:cNvSpPr>
          <p:nvPr>
            <p:ph type="sldNum" sz="quarter" idx="5"/>
          </p:nvPr>
        </p:nvSpPr>
        <p:spPr/>
        <p:txBody>
          <a:bodyPr/>
          <a:lstStyle/>
          <a:p>
            <a:fld id="{A51C0C35-A9A2-4EFD-9BAF-1E52E29E03D1}" type="slidenum">
              <a:rPr lang="de-CH" smtClean="0"/>
              <a:pPr/>
              <a:t>55</a:t>
            </a:fld>
            <a:endParaRPr lang="de-CH" dirty="0"/>
          </a:p>
        </p:txBody>
      </p:sp>
    </p:spTree>
    <p:extLst>
      <p:ext uri="{BB962C8B-B14F-4D97-AF65-F5344CB8AC3E}">
        <p14:creationId xmlns:p14="http://schemas.microsoft.com/office/powerpoint/2010/main" val="200473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applications have one critical aspect common in them, they all rely on the commodity OS, hypervisors, VMs and browser to interact with the remote systems. And the reliability of these systems are dependent on how the user provide input to them and perceive output.</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a disaggregated model, </a:t>
            </a:r>
          </a:p>
        </p:txBody>
      </p:sp>
      <p:sp>
        <p:nvSpPr>
          <p:cNvPr id="4" name="Slide Number Placeholder 3"/>
          <p:cNvSpPr>
            <a:spLocks noGrp="1"/>
          </p:cNvSpPr>
          <p:nvPr>
            <p:ph type="sldNum" sz="quarter" idx="5"/>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685814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many of the runtime attacks will be mitigated because of the physical memory based isolation</a:t>
            </a:r>
          </a:p>
        </p:txBody>
      </p:sp>
      <p:sp>
        <p:nvSpPr>
          <p:cNvPr id="4" name="Slide Number Placeholder 3"/>
          <p:cNvSpPr>
            <a:spLocks noGrp="1"/>
          </p:cNvSpPr>
          <p:nvPr>
            <p:ph type="sldNum" sz="quarter" idx="5"/>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729545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 will also revisit some of the works</a:t>
            </a:r>
          </a:p>
        </p:txBody>
      </p:sp>
      <p:sp>
        <p:nvSpPr>
          <p:cNvPr id="4" name="Slide Number Placeholder 3"/>
          <p:cNvSpPr>
            <a:spLocks noGrp="1"/>
          </p:cNvSpPr>
          <p:nvPr>
            <p:ph type="sldNum" sz="quarter" idx="5"/>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3219348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2693288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biggest problem that TEE have is that they are focus towards traditional computation model where all the computation is executed on the application running on the CPU core. The CPU also manages other peripherals and communicate them over shared memory or memory mapped IO.</a:t>
            </a:r>
          </a:p>
        </p:txBody>
      </p:sp>
      <p:sp>
        <p:nvSpPr>
          <p:cNvPr id="4" name="Slide Number Placeholder 3"/>
          <p:cNvSpPr>
            <a:spLocks noGrp="1"/>
          </p:cNvSpPr>
          <p:nvPr>
            <p:ph type="sldNum" sz="quarter" idx="5"/>
          </p:nvPr>
        </p:nvSpPr>
        <p:spPr/>
        <p:txBody>
          <a:bodyPr/>
          <a:lstStyle/>
          <a:p>
            <a:fld id="{A51C0C35-A9A2-4EFD-9BAF-1E52E29E03D1}" type="slidenum">
              <a:rPr lang="de-CH" smtClean="0"/>
              <a:pPr/>
              <a:t>77</a:t>
            </a:fld>
            <a:endParaRPr lang="de-CH" dirty="0"/>
          </a:p>
        </p:txBody>
      </p:sp>
    </p:spTree>
    <p:extLst>
      <p:ext uri="{BB962C8B-B14F-4D97-AF65-F5344CB8AC3E}">
        <p14:creationId xmlns:p14="http://schemas.microsoft.com/office/powerpoint/2010/main" val="239969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time, we have seen a number of attacks that exploits such vulnerability in the OS, device drivers, device firmware such as routers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Safety critical systems such as the industrial controller are also targets of increased attacks due to their large complexity and usage of commodity hardware and software</a:t>
            </a:r>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the complexity in the software but complexity in the hardware also opens up a large attack surface as a large number of hardware components are squished into a small space and there is no possible way to verify and sophisticated supply chain attach such as an analog malware</a:t>
            </a:r>
          </a:p>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BadUSB</a:t>
            </a:r>
            <a:r>
              <a:rPr lang="en-US" dirty="0"/>
              <a:t> is also one of the example where a sophisticated supply chain attack can implant malware into the USB and sniff all the sensitive data </a:t>
            </a:r>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one of the most memorable attacks is the </a:t>
            </a:r>
            <a:r>
              <a:rPr lang="en-US" dirty="0" err="1"/>
              <a:t>wanncry</a:t>
            </a:r>
            <a:r>
              <a:rPr lang="en-US" dirty="0"/>
              <a:t> ransomware attack that exploits an outdated network protocol in Windows XP and cripple entire NHS, the British healthcare systems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3/17/2021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3/17/2021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3/17/2021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3/17/2021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3/17/2021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3/17/2021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3/17/2021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3/17/2021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3/17/2021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3/17/2021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3/17/2021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3/17/2021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3/17/2021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3/17/2021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3/17/2021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3/17/2021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3/17/2021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3/17/2021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3/17/2021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3/17/2021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3/17/2021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3/17/2021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3/17/2021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3/17/2021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3/17/2021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3/17/2021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3/17/2021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3/17/2021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3/17/2021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0.png"/><Relationship Id="rId5" Type="http://schemas.openxmlformats.org/officeDocument/2006/relationships/image" Target="../media/image62.png"/><Relationship Id="rId10" Type="http://schemas.openxmlformats.org/officeDocument/2006/relationships/image" Target="../media/image48.png"/><Relationship Id="rId4" Type="http://schemas.openxmlformats.org/officeDocument/2006/relationships/image" Target="../media/image53.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106.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7.png"/><Relationship Id="rId7" Type="http://schemas.openxmlformats.org/officeDocument/2006/relationships/image" Target="../media/image109.pn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12.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0.png"/><Relationship Id="rId7" Type="http://schemas.openxmlformats.org/officeDocument/2006/relationships/image" Target="../media/image111.png"/><Relationship Id="rId12"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13.png"/><Relationship Id="rId4" Type="http://schemas.openxmlformats.org/officeDocument/2006/relationships/image" Target="../media/image52.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24.xml"/><Relationship Id="rId16" Type="http://schemas.openxmlformats.org/officeDocument/2006/relationships/image" Target="../media/image125.jpeg"/><Relationship Id="rId1" Type="http://schemas.openxmlformats.org/officeDocument/2006/relationships/slideLayout" Target="../slideLayouts/slideLayout5.xml"/><Relationship Id="rId6" Type="http://schemas.openxmlformats.org/officeDocument/2006/relationships/image" Target="../media/image107.png"/><Relationship Id="rId11" Type="http://schemas.openxmlformats.org/officeDocument/2006/relationships/image" Target="../media/image105.png"/><Relationship Id="rId5" Type="http://schemas.openxmlformats.org/officeDocument/2006/relationships/image" Target="../media/image116.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95.png"/><Relationship Id="rId9" Type="http://schemas.openxmlformats.org/officeDocument/2006/relationships/image" Target="../media/image119.png"/><Relationship Id="rId14" Type="http://schemas.openxmlformats.org/officeDocument/2006/relationships/image" Target="../media/image123.png"/></Relationships>
</file>

<file path=ppt/slides/_rels/slide48.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0.png"/><Relationship Id="rId7" Type="http://schemas.openxmlformats.org/officeDocument/2006/relationships/image" Target="../media/image66.jpeg"/><Relationship Id="rId2"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image" Target="../media/image12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5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62.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74.png"/><Relationship Id="rId10" Type="http://schemas.openxmlformats.org/officeDocument/2006/relationships/image" Target="../media/image133.png"/><Relationship Id="rId4" Type="http://schemas.openxmlformats.org/officeDocument/2006/relationships/image" Target="../media/image73.png"/><Relationship Id="rId9" Type="http://schemas.openxmlformats.org/officeDocument/2006/relationships/image" Target="../media/image132.png"/><Relationship Id="rId14" Type="http://schemas.openxmlformats.org/officeDocument/2006/relationships/image" Target="../media/image137.png"/></Relationships>
</file>

<file path=ppt/slides/_rels/slide5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62.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74.png"/><Relationship Id="rId10" Type="http://schemas.openxmlformats.org/officeDocument/2006/relationships/image" Target="../media/image133.png"/><Relationship Id="rId4" Type="http://schemas.openxmlformats.org/officeDocument/2006/relationships/image" Target="../media/image73.png"/><Relationship Id="rId9" Type="http://schemas.openxmlformats.org/officeDocument/2006/relationships/image" Target="../media/image132.png"/><Relationship Id="rId14" Type="http://schemas.openxmlformats.org/officeDocument/2006/relationships/image" Target="../media/image137.png"/></Relationships>
</file>

<file path=ppt/slides/_rels/slide53.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73.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74.png"/><Relationship Id="rId9" Type="http://schemas.openxmlformats.org/officeDocument/2006/relationships/image" Target="../media/image133.png"/></Relationships>
</file>

<file path=ppt/slides/_rels/slide5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62.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74.png"/><Relationship Id="rId10" Type="http://schemas.openxmlformats.org/officeDocument/2006/relationships/image" Target="../media/image133.png"/><Relationship Id="rId4" Type="http://schemas.openxmlformats.org/officeDocument/2006/relationships/image" Target="../media/image73.png"/><Relationship Id="rId9" Type="http://schemas.openxmlformats.org/officeDocument/2006/relationships/image" Target="../media/image132.png"/><Relationship Id="rId14" Type="http://schemas.openxmlformats.org/officeDocument/2006/relationships/image" Target="../media/image137.png"/></Relationships>
</file>

<file path=ppt/slides/_rels/slide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6.png"/><Relationship Id="rId3" Type="http://schemas.openxmlformats.org/officeDocument/2006/relationships/image" Target="../media/image62.png"/><Relationship Id="rId7" Type="http://schemas.openxmlformats.org/officeDocument/2006/relationships/image" Target="../media/image134.png"/><Relationship Id="rId12" Type="http://schemas.openxmlformats.org/officeDocument/2006/relationships/image" Target="../media/image13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33.png"/><Relationship Id="rId11" Type="http://schemas.openxmlformats.org/officeDocument/2006/relationships/image" Target="../media/image130.png"/><Relationship Id="rId5" Type="http://schemas.openxmlformats.org/officeDocument/2006/relationships/image" Target="../media/image132.png"/><Relationship Id="rId10" Type="http://schemas.openxmlformats.org/officeDocument/2006/relationships/image" Target="../media/image73.png"/><Relationship Id="rId4" Type="http://schemas.openxmlformats.org/officeDocument/2006/relationships/image" Target="../media/image131.png"/><Relationship Id="rId9" Type="http://schemas.openxmlformats.org/officeDocument/2006/relationships/image" Target="../media/image74.png"/><Relationship Id="rId14" Type="http://schemas.openxmlformats.org/officeDocument/2006/relationships/image" Target="../media/image137.png"/></Relationships>
</file>

<file path=ppt/slides/_rels/slide5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43.png"/><Relationship Id="rId3" Type="http://schemas.openxmlformats.org/officeDocument/2006/relationships/image" Target="../media/image131.png"/><Relationship Id="rId7" Type="http://schemas.openxmlformats.org/officeDocument/2006/relationships/image" Target="../media/image129.png"/><Relationship Id="rId12" Type="http://schemas.openxmlformats.org/officeDocument/2006/relationships/image" Target="../media/image137.png"/><Relationship Id="rId17" Type="http://schemas.openxmlformats.org/officeDocument/2006/relationships/image" Target="../media/image130.png"/><Relationship Id="rId2" Type="http://schemas.openxmlformats.org/officeDocument/2006/relationships/image" Target="../media/image139.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142.png"/><Relationship Id="rId11" Type="http://schemas.openxmlformats.org/officeDocument/2006/relationships/image" Target="../media/image136.png"/><Relationship Id="rId5" Type="http://schemas.openxmlformats.org/officeDocument/2006/relationships/image" Target="../media/image141.png"/><Relationship Id="rId15" Type="http://schemas.openxmlformats.org/officeDocument/2006/relationships/image" Target="../media/image145.png"/><Relationship Id="rId10" Type="http://schemas.openxmlformats.org/officeDocument/2006/relationships/image" Target="../media/image135.png"/><Relationship Id="rId4" Type="http://schemas.openxmlformats.org/officeDocument/2006/relationships/image" Target="../media/image140.png"/><Relationship Id="rId9" Type="http://schemas.openxmlformats.org/officeDocument/2006/relationships/image" Target="../media/image62.png"/><Relationship Id="rId14" Type="http://schemas.openxmlformats.org/officeDocument/2006/relationships/image" Target="../media/image144.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46.png"/><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150.png"/><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42.png"/><Relationship Id="rId1" Type="http://schemas.openxmlformats.org/officeDocument/2006/relationships/slideLayout" Target="../slideLayouts/slideLayout5.xml"/><Relationship Id="rId6" Type="http://schemas.openxmlformats.org/officeDocument/2006/relationships/image" Target="../media/image129.png"/><Relationship Id="rId5" Type="http://schemas.openxmlformats.org/officeDocument/2006/relationships/image" Target="../media/image151.png"/><Relationship Id="rId4" Type="http://schemas.openxmlformats.org/officeDocument/2006/relationships/image" Target="../media/image133.png"/></Relationships>
</file>

<file path=ppt/slides/_rels/slide6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33.png"/><Relationship Id="rId7" Type="http://schemas.openxmlformats.org/officeDocument/2006/relationships/image" Target="../media/image153.png"/><Relationship Id="rId2"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52.png"/><Relationship Id="rId5" Type="http://schemas.openxmlformats.org/officeDocument/2006/relationships/image" Target="../media/image129.png"/><Relationship Id="rId10" Type="http://schemas.openxmlformats.org/officeDocument/2006/relationships/image" Target="../media/image156.png"/><Relationship Id="rId4" Type="http://schemas.openxmlformats.org/officeDocument/2006/relationships/image" Target="../media/image151.png"/><Relationship Id="rId9" Type="http://schemas.openxmlformats.org/officeDocument/2006/relationships/image" Target="../media/image1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7.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4.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1.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5.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159.png"/></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 Id="rId5" Type="http://schemas.openxmlformats.org/officeDocument/2006/relationships/image" Target="../media/image164.png"/><Relationship Id="rId4" Type="http://schemas.openxmlformats.org/officeDocument/2006/relationships/image" Target="../media/image163.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166.png"/><Relationship Id="rId4" Type="http://schemas.openxmlformats.org/officeDocument/2006/relationships/image" Target="../media/image129.png"/></Relationships>
</file>

<file path=ppt/slides/_rels/slide7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129.png"/></Relationships>
</file>

<file path=ppt/slides/_rels/slide7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142.png"/><Relationship Id="rId4" Type="http://schemas.openxmlformats.org/officeDocument/2006/relationships/image" Target="../media/image147.png"/></Relationships>
</file>

<file path=ppt/slides/_rels/slide8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151.png"/><Relationship Id="rId5" Type="http://schemas.openxmlformats.org/officeDocument/2006/relationships/image" Target="../media/image142.png"/><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 Id="rId5" Type="http://schemas.openxmlformats.org/officeDocument/2006/relationships/image" Target="../media/image146.png"/><Relationship Id="rId4" Type="http://schemas.openxmlformats.org/officeDocument/2006/relationships/image" Target="../media/image16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3/17/2021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3/17/2021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6CC54EF6-CA08-4368-9228-B96614D080F0}"/>
              </a:ext>
            </a:extLst>
          </p:cNvPr>
          <p:cNvSpPr/>
          <p:nvPr/>
        </p:nvSpPr>
        <p:spPr>
          <a:xfrm>
            <a:off x="4101100" y="6188165"/>
            <a:ext cx="4147230" cy="626863"/>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3/17/2021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3/17/2021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pic>
        <p:nvPicPr>
          <p:cNvPr id="27" name="Picture 26">
            <a:extLst>
              <a:ext uri="{FF2B5EF4-FFF2-40B4-BE49-F238E27FC236}">
                <a16:creationId xmlns:a16="http://schemas.microsoft.com/office/drawing/2014/main" id="{9C01DFDF-5BA6-442D-BF83-F1C954ACFD5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073" y="2475230"/>
            <a:ext cx="1253159" cy="1253159"/>
          </a:xfrm>
          <a:prstGeom prst="rect">
            <a:avLst/>
          </a:prstGeom>
        </p:spPr>
      </p:pic>
      <p:sp>
        <p:nvSpPr>
          <p:cNvPr id="30" name="Arrow: Left-Right 29">
            <a:extLst>
              <a:ext uri="{FF2B5EF4-FFF2-40B4-BE49-F238E27FC236}">
                <a16:creationId xmlns:a16="http://schemas.microsoft.com/office/drawing/2014/main" id="{444CC129-C9D8-44E1-97C5-0D86534AA9DA}"/>
              </a:ext>
            </a:extLst>
          </p:cNvPr>
          <p:cNvSpPr/>
          <p:nvPr/>
        </p:nvSpPr>
        <p:spPr>
          <a:xfrm>
            <a:off x="1519994" y="3013208"/>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27AF5AA-8AA0-4960-B8A6-B52288A0D4A2}"/>
              </a:ext>
            </a:extLst>
          </p:cNvPr>
          <p:cNvSpPr txBox="1"/>
          <p:nvPr/>
        </p:nvSpPr>
        <p:spPr>
          <a:xfrm>
            <a:off x="-29548" y="3644168"/>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1828800"/>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362885"/>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010590"/>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010589"/>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461189"/>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3994019"/>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3/17/2021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075810"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044044"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895600"/>
            <a:ext cx="1186180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3/17/2021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3/17/2021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8115115" y="1680182"/>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pic>
        <p:nvPicPr>
          <p:cNvPr id="10" name="Picture 9">
            <a:extLst>
              <a:ext uri="{FF2B5EF4-FFF2-40B4-BE49-F238E27FC236}">
                <a16:creationId xmlns:a16="http://schemas.microsoft.com/office/drawing/2014/main" id="{B4F38FA7-FA94-4170-B3FA-6C4A7B1244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642" y="4803926"/>
            <a:ext cx="800557" cy="800557"/>
          </a:xfrm>
          <a:prstGeom prst="rect">
            <a:avLst/>
          </a:prstGeom>
        </p:spPr>
      </p:pic>
      <p:grpSp>
        <p:nvGrpSpPr>
          <p:cNvPr id="20" name="Group 19">
            <a:extLst>
              <a:ext uri="{FF2B5EF4-FFF2-40B4-BE49-F238E27FC236}">
                <a16:creationId xmlns:a16="http://schemas.microsoft.com/office/drawing/2014/main" id="{AA4D3EB4-ABBD-4D16-9BB1-225A2FD9259E}"/>
              </a:ext>
            </a:extLst>
          </p:cNvPr>
          <p:cNvGrpSpPr/>
          <p:nvPr/>
        </p:nvGrpSpPr>
        <p:grpSpPr>
          <a:xfrm>
            <a:off x="2305875" y="4803926"/>
            <a:ext cx="1428181" cy="1280406"/>
            <a:chOff x="8554744" y="4432993"/>
            <a:chExt cx="1428181" cy="1280406"/>
          </a:xfrm>
        </p:grpSpPr>
        <p:pic>
          <p:nvPicPr>
            <p:cNvPr id="21" name="Picture 20">
              <a:extLst>
                <a:ext uri="{FF2B5EF4-FFF2-40B4-BE49-F238E27FC236}">
                  <a16:creationId xmlns:a16="http://schemas.microsoft.com/office/drawing/2014/main" id="{9867073C-23C7-4215-B016-BED21E30B6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2" name="Rectangle 21">
              <a:extLst>
                <a:ext uri="{FF2B5EF4-FFF2-40B4-BE49-F238E27FC236}">
                  <a16:creationId xmlns:a16="http://schemas.microsoft.com/office/drawing/2014/main" id="{9FA166A7-160F-4A7A-86DD-BAC9EEE0A6E9}"/>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11" name="Arrow: Right 10">
            <a:extLst>
              <a:ext uri="{FF2B5EF4-FFF2-40B4-BE49-F238E27FC236}">
                <a16:creationId xmlns:a16="http://schemas.microsoft.com/office/drawing/2014/main" id="{4FF8178E-2228-4015-B113-5383D8DD7C2B}"/>
              </a:ext>
            </a:extLst>
          </p:cNvPr>
          <p:cNvSpPr/>
          <p:nvPr/>
        </p:nvSpPr>
        <p:spPr>
          <a:xfrm>
            <a:off x="2055019" y="5105400"/>
            <a:ext cx="53340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3/17/2021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1500"/>
                            </p:stCondLst>
                            <p:childTnLst>
                              <p:par>
                                <p:cTn id="30" presetID="42" presetClass="path" presetSubtype="0" accel="50000" decel="50000" fill="hold" grpId="0" nodeType="afterEffect">
                                  <p:stCondLst>
                                    <p:cond delay="0"/>
                                  </p:stCondLst>
                                  <p:childTnLst>
                                    <p:animMotion origin="layout" path="M 5.84864E-7 2.59259E-6 L 0.01094 2.59259E-6 " pathEditMode="relative" rAng="0" ptsTypes="AA">
                                      <p:cBhvr>
                                        <p:cTn id="31" dur="500" fill="hold"/>
                                        <p:tgtEl>
                                          <p:spTgt spid="50"/>
                                        </p:tgtEl>
                                        <p:attrNameLst>
                                          <p:attrName>ppt_x</p:attrName>
                                          <p:attrName>ppt_y</p:attrName>
                                        </p:attrNameLst>
                                      </p:cBhvr>
                                      <p:rCtr x="547" y="0"/>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par>
                                <p:cTn id="36" presetID="42" presetClass="path" presetSubtype="0" accel="50000" decel="50000" fill="hold" grpId="0" nodeType="withEffect">
                                  <p:stCondLst>
                                    <p:cond delay="0"/>
                                  </p:stCondLst>
                                  <p:childTnLst>
                                    <p:animMotion origin="layout" path="M -3.82181E-6 -2.59259E-6 L 0.03413 0.00162 " pathEditMode="relative" rAng="0" ptsTypes="AA">
                                      <p:cBhvr>
                                        <p:cTn id="37" dur="500" fill="hold"/>
                                        <p:tgtEl>
                                          <p:spTgt spid="51"/>
                                        </p:tgtEl>
                                        <p:attrNameLst>
                                          <p:attrName>ppt_x</p:attrName>
                                          <p:attrName>ppt_y</p:attrName>
                                        </p:attrNameLst>
                                      </p:cBhvr>
                                      <p:rCtr x="1706" y="69"/>
                                    </p:animMotion>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par>
                          <p:cTn id="42" fill="hold">
                            <p:stCondLst>
                              <p:cond delay="3000"/>
                            </p:stCondLst>
                            <p:childTnLst>
                              <p:par>
                                <p:cTn id="43" presetID="42" presetClass="path" presetSubtype="0" accel="50000" decel="50000" fill="hold" nodeType="afterEffect">
                                  <p:stCondLst>
                                    <p:cond delay="0"/>
                                  </p:stCondLst>
                                  <p:childTnLst>
                                    <p:animMotion origin="layout" path="M -2.44887E-7 -4.07407E-6 L -0.01967 0.40301 " pathEditMode="relative" rAng="0" ptsTypes="AA">
                                      <p:cBhvr>
                                        <p:cTn id="44" dur="1000" fill="hold"/>
                                        <p:tgtEl>
                                          <p:spTgt spid="68"/>
                                        </p:tgtEl>
                                        <p:attrNameLst>
                                          <p:attrName>ppt_x</p:attrName>
                                          <p:attrName>ppt_y</p:attrName>
                                        </p:attrNameLst>
                                      </p:cBhvr>
                                      <p:rCtr x="-990" y="20139"/>
                                    </p:animMotion>
                                  </p:childTnLst>
                                </p:cTn>
                              </p:par>
                            </p:childTnLst>
                          </p:cTn>
                        </p:par>
                        <p:par>
                          <p:cTn id="45" fill="hold">
                            <p:stCondLst>
                              <p:cond delay="4000"/>
                            </p:stCondLst>
                            <p:childTnLst>
                              <p:par>
                                <p:cTn id="46" presetID="27" presetClass="emph" presetSubtype="0" fill="remove" grpId="0" nodeType="afterEffect">
                                  <p:stCondLst>
                                    <p:cond delay="0"/>
                                  </p:stCondLst>
                                  <p:childTnLst>
                                    <p:animClr clrSpc="rgb" dir="cw">
                                      <p:cBhvr override="childStyle">
                                        <p:cTn id="47" dur="250" autoRev="1" fill="remove"/>
                                        <p:tgtEl>
                                          <p:spTgt spid="27"/>
                                        </p:tgtEl>
                                        <p:attrNameLst>
                                          <p:attrName>style.color</p:attrName>
                                        </p:attrNameLst>
                                      </p:cBhvr>
                                      <p:to>
                                        <a:srgbClr val="FF9966"/>
                                      </p:to>
                                    </p:animClr>
                                    <p:animClr clrSpc="rgb" dir="cw">
                                      <p:cBhvr>
                                        <p:cTn id="48" dur="250" autoRev="1" fill="remove"/>
                                        <p:tgtEl>
                                          <p:spTgt spid="27"/>
                                        </p:tgtEl>
                                        <p:attrNameLst>
                                          <p:attrName>fillcolor</p:attrName>
                                        </p:attrNameLst>
                                      </p:cBhvr>
                                      <p:to>
                                        <a:srgbClr val="FF9966"/>
                                      </p:to>
                                    </p:animClr>
                                    <p:set>
                                      <p:cBhvr>
                                        <p:cTn id="49" dur="250" autoRev="1" fill="remove"/>
                                        <p:tgtEl>
                                          <p:spTgt spid="27"/>
                                        </p:tgtEl>
                                        <p:attrNameLst>
                                          <p:attrName>fill.type</p:attrName>
                                        </p:attrNameLst>
                                      </p:cBhvr>
                                      <p:to>
                                        <p:strVal val="solid"/>
                                      </p:to>
                                    </p:set>
                                    <p:set>
                                      <p:cBhvr>
                                        <p:cTn id="50" dur="250" autoRev="1" fill="remove"/>
                                        <p:tgtEl>
                                          <p:spTgt spid="2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3/17/2021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6636959" y="1524000"/>
            <a:ext cx="4886397" cy="2819400"/>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3/17/2021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49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18F33309-B50A-4CCC-B885-25B4DA49B8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27963" y="5397015"/>
            <a:ext cx="480026" cy="480026"/>
          </a:xfrm>
          <a:prstGeom prst="rect">
            <a:avLst/>
          </a:prstGeom>
        </p:spPr>
      </p:pic>
      <p:sp>
        <p:nvSpPr>
          <p:cNvPr id="31" name="Rectangle 30">
            <a:extLst>
              <a:ext uri="{FF2B5EF4-FFF2-40B4-BE49-F238E27FC236}">
                <a16:creationId xmlns:a16="http://schemas.microsoft.com/office/drawing/2014/main" id="{CA651AC1-C2F9-44C4-AA41-B3F1711B1901}"/>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3/17/2021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3/17/2021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50</a:t>
            </a:fld>
            <a:endParaRPr lang="en-GB" dirty="0"/>
          </a:p>
        </p:txBody>
      </p:sp>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i="1">
                        <a:latin typeface="Cambria Math" panose="02040503050406030204" pitchFamily="18" charset="0"/>
                      </a:rPr>
                      <m:t>→</m:t>
                    </m:r>
                  </m:oMath>
                </a14:m>
                <a:r>
                  <a:rPr lang="en-US" dirty="0"/>
                  <a:t> PIE</a:t>
                </a:r>
              </a:p>
            </p:txBody>
          </p:sp>
        </mc:Choice>
        <mc:Fallback>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F1AEE7EA-6B83-4642-8CAF-6F004879A57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4" name="Picture 43">
            <a:extLst>
              <a:ext uri="{FF2B5EF4-FFF2-40B4-BE49-F238E27FC236}">
                <a16:creationId xmlns:a16="http://schemas.microsoft.com/office/drawing/2014/main" id="{1CE877E1-49F3-8946-823C-B20C9977683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5" name="Picture 44">
            <a:extLst>
              <a:ext uri="{FF2B5EF4-FFF2-40B4-BE49-F238E27FC236}">
                <a16:creationId xmlns:a16="http://schemas.microsoft.com/office/drawing/2014/main" id="{52381E26-ACD7-A647-A380-B32537D6098B}"/>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6" name="Rectangle 45">
            <a:extLst>
              <a:ext uri="{FF2B5EF4-FFF2-40B4-BE49-F238E27FC236}">
                <a16:creationId xmlns:a16="http://schemas.microsoft.com/office/drawing/2014/main" id="{637BE6E2-98C1-B74D-8BD9-69ECE2A5A19B}"/>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C308001-D072-FF48-9928-8BAC5206839F}"/>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A2878320-FEDD-8940-A5AD-80396E9B5039}"/>
              </a:ext>
            </a:extLst>
          </p:cNvPr>
          <p:cNvCxnSpPr>
            <a:stCxn id="40" idx="3"/>
            <a:endCxn id="47" idx="1"/>
          </p:cNvCxnSpPr>
          <p:nvPr/>
        </p:nvCxnSpPr>
        <p:spPr>
          <a:xfrm flipV="1">
            <a:off x="9865279" y="2624629"/>
            <a:ext cx="525770" cy="2701820"/>
          </a:xfrm>
          <a:prstGeom prst="bentConnector3">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BDA58A64-21C0-D245-B562-EB0C5765B876}"/>
              </a:ext>
            </a:extLst>
          </p:cNvPr>
          <p:cNvCxnSpPr>
            <a:cxnSpLocks/>
            <a:stCxn id="40" idx="3"/>
            <a:endCxn id="46" idx="1"/>
          </p:cNvCxnSpPr>
          <p:nvPr/>
        </p:nvCxnSpPr>
        <p:spPr>
          <a:xfrm flipV="1">
            <a:off x="9865279" y="4239466"/>
            <a:ext cx="525770" cy="1086983"/>
          </a:xfrm>
          <a:prstGeom prst="bentConnector3">
            <a:avLst>
              <a:gd name="adj1" fmla="val 50000"/>
            </a:avLst>
          </a:prstGeom>
          <a:ln w="19050"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3"/>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New Challenge</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a:t>New Challenge</a:t>
            </a:r>
            <a:endParaRPr lang="en-US" dirty="0"/>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a:xfrm>
            <a:off x="323850" y="2024064"/>
            <a:ext cx="5998369" cy="642936"/>
          </a:xfrm>
        </p:spPr>
        <p:txBody>
          <a:bodyPr/>
          <a:lstStyle/>
          <a:p>
            <a:r>
              <a:rPr lang="en-US" dirty="0"/>
              <a:t>Platform-wide enclave</a:t>
            </a:r>
          </a:p>
          <a:p>
            <a:endParaRPr lang="en-US" dirty="0"/>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 Platform Isolation Environment</a:t>
            </a:r>
          </a:p>
        </p:txBody>
      </p:sp>
      <p:sp>
        <p:nvSpPr>
          <p:cNvPr id="36" name="Rectangle 35">
            <a:extLst>
              <a:ext uri="{FF2B5EF4-FFF2-40B4-BE49-F238E27FC236}">
                <a16:creationId xmlns:a16="http://schemas.microsoft.com/office/drawing/2014/main" id="{1B6510B8-CD02-4BFA-9571-23C8ADB29AAE}"/>
              </a:ext>
            </a:extLst>
          </p:cNvPr>
          <p:cNvSpPr/>
          <p:nvPr/>
        </p:nvSpPr>
        <p:spPr>
          <a:xfrm>
            <a:off x="36552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a:t>
            </a:r>
          </a:p>
        </p:txBody>
      </p:sp>
      <p:sp>
        <p:nvSpPr>
          <p:cNvPr id="39" name="Rectangle 38">
            <a:extLst>
              <a:ext uri="{FF2B5EF4-FFF2-40B4-BE49-F238E27FC236}">
                <a16:creationId xmlns:a16="http://schemas.microsoft.com/office/drawing/2014/main" id="{A761DF8D-D611-4BF3-828B-0662A7D3B209}"/>
              </a:ext>
            </a:extLst>
          </p:cNvPr>
          <p:cNvSpPr/>
          <p:nvPr/>
        </p:nvSpPr>
        <p:spPr>
          <a:xfrm>
            <a:off x="6093619"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Driver</a:t>
            </a:r>
          </a:p>
        </p:txBody>
      </p:sp>
      <p:sp>
        <p:nvSpPr>
          <p:cNvPr id="40" name="Rectangle 39">
            <a:extLst>
              <a:ext uri="{FF2B5EF4-FFF2-40B4-BE49-F238E27FC236}">
                <a16:creationId xmlns:a16="http://schemas.microsoft.com/office/drawing/2014/main" id="{7380AF39-2913-43F4-BC3E-4B32AA4B3129}"/>
              </a:ext>
            </a:extLst>
          </p:cNvPr>
          <p:cNvSpPr/>
          <p:nvPr/>
        </p:nvSpPr>
        <p:spPr>
          <a:xfrm>
            <a:off x="8538105" y="2796457"/>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37" name="Arrow: Left-Right 36">
            <a:extLst>
              <a:ext uri="{FF2B5EF4-FFF2-40B4-BE49-F238E27FC236}">
                <a16:creationId xmlns:a16="http://schemas.microsoft.com/office/drawing/2014/main" id="{39DD0483-27C1-4689-B141-6913FCEB599D}"/>
              </a:ext>
            </a:extLst>
          </p:cNvPr>
          <p:cNvSpPr/>
          <p:nvPr/>
        </p:nvSpPr>
        <p:spPr>
          <a:xfrm>
            <a:off x="5103019"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Left-Right 40">
            <a:extLst>
              <a:ext uri="{FF2B5EF4-FFF2-40B4-BE49-F238E27FC236}">
                <a16:creationId xmlns:a16="http://schemas.microsoft.com/office/drawing/2014/main" id="{F06E8422-4365-4974-83E1-B148BF0C078D}"/>
              </a:ext>
            </a:extLst>
          </p:cNvPr>
          <p:cNvSpPr/>
          <p:nvPr/>
        </p:nvSpPr>
        <p:spPr>
          <a:xfrm>
            <a:off x="7533614" y="3025057"/>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9DCE9-C3C3-4EB4-AD02-CF4E7590610E}"/>
              </a:ext>
            </a:extLst>
          </p:cNvPr>
          <p:cNvSpPr/>
          <p:nvPr/>
        </p:nvSpPr>
        <p:spPr>
          <a:xfrm>
            <a:off x="36552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43" name="Rectangle 42">
            <a:extLst>
              <a:ext uri="{FF2B5EF4-FFF2-40B4-BE49-F238E27FC236}">
                <a16:creationId xmlns:a16="http://schemas.microsoft.com/office/drawing/2014/main" id="{B5D0A170-344B-410C-A5C3-374911E08D6F}"/>
              </a:ext>
            </a:extLst>
          </p:cNvPr>
          <p:cNvSpPr/>
          <p:nvPr/>
        </p:nvSpPr>
        <p:spPr>
          <a:xfrm>
            <a:off x="6093619"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a:t>
            </a:r>
          </a:p>
        </p:txBody>
      </p:sp>
      <p:sp>
        <p:nvSpPr>
          <p:cNvPr id="44" name="Rectangle 43">
            <a:extLst>
              <a:ext uri="{FF2B5EF4-FFF2-40B4-BE49-F238E27FC236}">
                <a16:creationId xmlns:a16="http://schemas.microsoft.com/office/drawing/2014/main" id="{339DF1A9-67FA-4DE1-902F-E1E1807EE262}"/>
              </a:ext>
            </a:extLst>
          </p:cNvPr>
          <p:cNvSpPr/>
          <p:nvPr/>
        </p:nvSpPr>
        <p:spPr>
          <a:xfrm>
            <a:off x="8538105" y="4608569"/>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Device</a:t>
            </a:r>
          </a:p>
        </p:txBody>
      </p:sp>
      <p:sp>
        <p:nvSpPr>
          <p:cNvPr id="45" name="Arrow: Left-Right 44">
            <a:extLst>
              <a:ext uri="{FF2B5EF4-FFF2-40B4-BE49-F238E27FC236}">
                <a16:creationId xmlns:a16="http://schemas.microsoft.com/office/drawing/2014/main" id="{DD5E78EA-CF2F-4AF6-9A7D-E941120BE2E6}"/>
              </a:ext>
            </a:extLst>
          </p:cNvPr>
          <p:cNvSpPr/>
          <p:nvPr/>
        </p:nvSpPr>
        <p:spPr>
          <a:xfrm>
            <a:off x="5103019"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Left-Right 45">
            <a:extLst>
              <a:ext uri="{FF2B5EF4-FFF2-40B4-BE49-F238E27FC236}">
                <a16:creationId xmlns:a16="http://schemas.microsoft.com/office/drawing/2014/main" id="{A1DF68F2-18E6-4B91-9D10-F759C3445963}"/>
              </a:ext>
            </a:extLst>
          </p:cNvPr>
          <p:cNvSpPr/>
          <p:nvPr/>
        </p:nvSpPr>
        <p:spPr>
          <a:xfrm>
            <a:off x="7533614" y="4837169"/>
            <a:ext cx="1066800" cy="2286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48B8771C-DAED-41A6-84B7-C1B0B68885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9845" y="5591900"/>
            <a:ext cx="661260" cy="661260"/>
          </a:xfrm>
          <a:prstGeom prst="rect">
            <a:avLst/>
          </a:prstGeom>
        </p:spPr>
      </p:pic>
      <p:pic>
        <p:nvPicPr>
          <p:cNvPr id="48" name="Picture 47">
            <a:extLst>
              <a:ext uri="{FF2B5EF4-FFF2-40B4-BE49-F238E27FC236}">
                <a16:creationId xmlns:a16="http://schemas.microsoft.com/office/drawing/2014/main" id="{286B983B-CB79-4471-B8CF-3022FA7290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2356" y="5677627"/>
            <a:ext cx="568126" cy="568126"/>
          </a:xfrm>
          <a:prstGeom prst="rect">
            <a:avLst/>
          </a:prstGeom>
        </p:spPr>
      </p:pic>
      <p:sp>
        <p:nvSpPr>
          <p:cNvPr id="49" name="Right Brace 48">
            <a:extLst>
              <a:ext uri="{FF2B5EF4-FFF2-40B4-BE49-F238E27FC236}">
                <a16:creationId xmlns:a16="http://schemas.microsoft.com/office/drawing/2014/main" id="{82B319AC-9CD8-4AB9-8033-B454C3D7CDD3}"/>
              </a:ext>
            </a:extLst>
          </p:cNvPr>
          <p:cNvSpPr/>
          <p:nvPr/>
        </p:nvSpPr>
        <p:spPr>
          <a:xfrm rot="5400000">
            <a:off x="5555713" y="3474427"/>
            <a:ext cx="161412" cy="3962400"/>
          </a:xfrm>
          <a:prstGeom prst="rightBrace">
            <a:avLst>
              <a:gd name="adj1" fmla="val 21296"/>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1A314FFB-6831-4AA4-B169-76D48797D544}"/>
              </a:ext>
            </a:extLst>
          </p:cNvPr>
          <p:cNvSpPr/>
          <p:nvPr/>
        </p:nvSpPr>
        <p:spPr>
          <a:xfrm>
            <a:off x="378619" y="2963956"/>
            <a:ext cx="2946063" cy="369332"/>
          </a:xfrm>
          <a:prstGeom prst="rect">
            <a:avLst/>
          </a:prstGeom>
        </p:spPr>
        <p:txBody>
          <a:bodyPr wrap="none">
            <a:spAutoFit/>
          </a:bodyPr>
          <a:lstStyle/>
          <a:p>
            <a:r>
              <a:rPr lang="en-US" dirty="0"/>
              <a:t>Traditional software model:</a:t>
            </a:r>
          </a:p>
        </p:txBody>
      </p:sp>
      <p:sp>
        <p:nvSpPr>
          <p:cNvPr id="51" name="Rectangle 50">
            <a:extLst>
              <a:ext uri="{FF2B5EF4-FFF2-40B4-BE49-F238E27FC236}">
                <a16:creationId xmlns:a16="http://schemas.microsoft.com/office/drawing/2014/main" id="{F1668ED0-4FB8-4B0B-BA7F-DFAFFF400997}"/>
              </a:ext>
            </a:extLst>
          </p:cNvPr>
          <p:cNvSpPr/>
          <p:nvPr/>
        </p:nvSpPr>
        <p:spPr>
          <a:xfrm>
            <a:off x="378619" y="4745371"/>
            <a:ext cx="2249334" cy="369332"/>
          </a:xfrm>
          <a:prstGeom prst="rect">
            <a:avLst/>
          </a:prstGeom>
        </p:spPr>
        <p:txBody>
          <a:bodyPr wrap="none">
            <a:spAutoFit/>
          </a:bodyPr>
          <a:lstStyle/>
          <a:p>
            <a:r>
              <a:rPr lang="en-US" dirty="0"/>
              <a:t>PIE software model:</a:t>
            </a:r>
          </a:p>
        </p:txBody>
      </p:sp>
      <p:pic>
        <p:nvPicPr>
          <p:cNvPr id="52" name="Picture 51">
            <a:extLst>
              <a:ext uri="{FF2B5EF4-FFF2-40B4-BE49-F238E27FC236}">
                <a16:creationId xmlns:a16="http://schemas.microsoft.com/office/drawing/2014/main" id="{3646EF76-35C5-404E-A864-3644F02EC1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9832217" y="4900650"/>
            <a:ext cx="459776" cy="459776"/>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6" grpId="0" animBg="1"/>
      <p:bldP spid="39" grpId="0" animBg="1"/>
      <p:bldP spid="40" grpId="0" animBg="1"/>
      <p:bldP spid="37" grpId="0" animBg="1"/>
      <p:bldP spid="41" grpId="0" animBg="1"/>
      <p:bldP spid="42" grpId="0" animBg="1"/>
      <p:bldP spid="43" grpId="0" animBg="1"/>
      <p:bldP spid="44" grpId="0" animBg="1"/>
      <p:bldP spid="45" grpId="0" animBg="1"/>
      <p:bldP spid="46" grpId="0" animBg="1"/>
      <p:bldP spid="49" grpId="0" animBg="1"/>
      <p:bldP spid="50"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AD9E8B-B2E3-49DE-9B97-2AC8B9BA6C92}"/>
              </a:ext>
            </a:extLst>
          </p:cNvPr>
          <p:cNvSpPr>
            <a:spLocks noGrp="1"/>
          </p:cNvSpPr>
          <p:nvPr>
            <p:ph idx="1"/>
          </p:nvPr>
        </p:nvSpPr>
        <p:spPr>
          <a:xfrm>
            <a:off x="323850" y="2024064"/>
            <a:ext cx="11537950" cy="561983"/>
          </a:xfrm>
        </p:spPr>
        <p:txBody>
          <a:bodyPr/>
          <a:lstStyle/>
          <a:p>
            <a:r>
              <a:rPr lang="en-US" dirty="0"/>
              <a:t>Shared memory</a:t>
            </a:r>
          </a:p>
          <a:p>
            <a:endParaRPr lang="en-US" dirty="0"/>
          </a:p>
          <a:p>
            <a:endParaRPr lang="en-US" dirty="0"/>
          </a:p>
          <a:p>
            <a:endParaRPr lang="en-US" dirty="0"/>
          </a:p>
          <a:p>
            <a:endParaRPr lang="en-US" dirty="0"/>
          </a:p>
        </p:txBody>
      </p:sp>
      <p:sp>
        <p:nvSpPr>
          <p:cNvPr id="3" name="Date Placeholder 2">
            <a:extLst>
              <a:ext uri="{FF2B5EF4-FFF2-40B4-BE49-F238E27FC236}">
                <a16:creationId xmlns:a16="http://schemas.microsoft.com/office/drawing/2014/main" id="{44C51F6C-C896-4FD8-AF2E-71AF34370918}"/>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3E2E2E1A-B787-4C4D-B6C5-27341946378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48F1B877-CF6D-43B8-8826-CCB7A02F9E87}"/>
              </a:ext>
            </a:extLst>
          </p:cNvPr>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a:extLst>
              <a:ext uri="{FF2B5EF4-FFF2-40B4-BE49-F238E27FC236}">
                <a16:creationId xmlns:a16="http://schemas.microsoft.com/office/drawing/2014/main" id="{96701F86-7C6F-4B70-8D5D-728EEF9D4984}"/>
              </a:ext>
            </a:extLst>
          </p:cNvPr>
          <p:cNvSpPr>
            <a:spLocks noGrp="1"/>
          </p:cNvSpPr>
          <p:nvPr>
            <p:ph type="title"/>
          </p:nvPr>
        </p:nvSpPr>
        <p:spPr/>
        <p:txBody>
          <a:bodyPr/>
          <a:lstStyle/>
          <a:p>
            <a:r>
              <a:rPr lang="en-US" dirty="0"/>
              <a:t>Communication in Platform Wide enclave</a:t>
            </a:r>
          </a:p>
        </p:txBody>
      </p:sp>
      <p:grpSp>
        <p:nvGrpSpPr>
          <p:cNvPr id="7" name="Group 6">
            <a:extLst>
              <a:ext uri="{FF2B5EF4-FFF2-40B4-BE49-F238E27FC236}">
                <a16:creationId xmlns:a16="http://schemas.microsoft.com/office/drawing/2014/main" id="{DAFCA379-5A91-45DE-88D3-F7E9116CE441}"/>
              </a:ext>
            </a:extLst>
          </p:cNvPr>
          <p:cNvGrpSpPr/>
          <p:nvPr/>
        </p:nvGrpSpPr>
        <p:grpSpPr>
          <a:xfrm>
            <a:off x="7139564" y="2149734"/>
            <a:ext cx="3914560" cy="3200400"/>
            <a:chOff x="7559973" y="1219200"/>
            <a:chExt cx="3935677" cy="3217664"/>
          </a:xfrm>
        </p:grpSpPr>
        <p:grpSp>
          <p:nvGrpSpPr>
            <p:cNvPr id="8" name="Group 7">
              <a:extLst>
                <a:ext uri="{FF2B5EF4-FFF2-40B4-BE49-F238E27FC236}">
                  <a16:creationId xmlns:a16="http://schemas.microsoft.com/office/drawing/2014/main" id="{22E6DBCA-A9B0-4FC5-A928-A39BFEA83C19}"/>
                </a:ext>
              </a:extLst>
            </p:cNvPr>
            <p:cNvGrpSpPr/>
            <p:nvPr/>
          </p:nvGrpSpPr>
          <p:grpSpPr>
            <a:xfrm>
              <a:off x="7559973" y="1967217"/>
              <a:ext cx="3794981" cy="2469647"/>
              <a:chOff x="3842507" y="2625217"/>
              <a:chExt cx="2354988" cy="1508625"/>
            </a:xfrm>
          </p:grpSpPr>
          <p:pic>
            <p:nvPicPr>
              <p:cNvPr id="12" name="Picture 11">
                <a:extLst>
                  <a:ext uri="{FF2B5EF4-FFF2-40B4-BE49-F238E27FC236}">
                    <a16:creationId xmlns:a16="http://schemas.microsoft.com/office/drawing/2014/main" id="{D029F568-5E9C-45BC-B941-6B25512CA3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13" name="Picture 12">
                <a:extLst>
                  <a:ext uri="{FF2B5EF4-FFF2-40B4-BE49-F238E27FC236}">
                    <a16:creationId xmlns:a16="http://schemas.microsoft.com/office/drawing/2014/main" id="{1AE9637A-ACFF-4BED-849C-A1F48FB779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4" name="Picture 13">
                <a:extLst>
                  <a:ext uri="{FF2B5EF4-FFF2-40B4-BE49-F238E27FC236}">
                    <a16:creationId xmlns:a16="http://schemas.microsoft.com/office/drawing/2014/main" id="{8EA15843-0143-4794-8E4A-4B31C55AB3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5" name="Rectangle 14">
                <a:extLst>
                  <a:ext uri="{FF2B5EF4-FFF2-40B4-BE49-F238E27FC236}">
                    <a16:creationId xmlns:a16="http://schemas.microsoft.com/office/drawing/2014/main" id="{4CB08FEC-7319-462E-A4D6-0FC6E65BD523}"/>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6" name="Rectangle 15">
                <a:extLst>
                  <a:ext uri="{FF2B5EF4-FFF2-40B4-BE49-F238E27FC236}">
                    <a16:creationId xmlns:a16="http://schemas.microsoft.com/office/drawing/2014/main" id="{0D73D366-8F03-4B11-892D-9A5E763A7334}"/>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7" name="Isosceles Triangle 16">
                <a:extLst>
                  <a:ext uri="{FF2B5EF4-FFF2-40B4-BE49-F238E27FC236}">
                    <a16:creationId xmlns:a16="http://schemas.microsoft.com/office/drawing/2014/main" id="{D952F6B1-F348-40E7-B572-0A177847EEA9}"/>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52091A5-2415-44E2-8A82-545E44F7A4C3}"/>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576C7B6-06B7-48F2-A067-8EA106D655D6}"/>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Isosceles Triangle 19">
                <a:extLst>
                  <a:ext uri="{FF2B5EF4-FFF2-40B4-BE49-F238E27FC236}">
                    <a16:creationId xmlns:a16="http://schemas.microsoft.com/office/drawing/2014/main" id="{0EA52883-C091-46BC-AD7B-653D81ACECA5}"/>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BCD25723-70AA-44A6-9878-EA15E14C2568}"/>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B3EACD63-248D-45B9-B026-4AE7DA3FB1F2}"/>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A335796-72B7-457A-BF6E-D517A23BDAB4}"/>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01453AB1-53F8-491E-AF8A-A7A7E0CA581C}"/>
                  </a:ext>
                </a:extLst>
              </p:cNvPr>
              <p:cNvCxnSpPr>
                <a:stCxn id="12" idx="2"/>
                <a:endCxn id="18"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968F82E-188B-4AFE-9ABB-19D5B481CEAD}"/>
                  </a:ext>
                </a:extLst>
              </p:cNvPr>
              <p:cNvCxnSpPr>
                <a:stCxn id="12" idx="2"/>
                <a:endCxn id="17"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13FCB5-7FDD-485F-88C9-1B737901648F}"/>
                  </a:ext>
                </a:extLst>
              </p:cNvPr>
              <p:cNvCxnSpPr>
                <a:stCxn id="13" idx="2"/>
                <a:endCxn id="18"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93AAAF48-999E-4E9F-81F4-8A8B6AE4B76F}"/>
                  </a:ext>
                </a:extLst>
              </p:cNvPr>
              <p:cNvCxnSpPr>
                <a:stCxn id="13" idx="2"/>
                <a:endCxn id="17"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0D1DFFE-4D1C-460F-9C7A-62F52FFF6106}"/>
                  </a:ext>
                </a:extLst>
              </p:cNvPr>
              <p:cNvCxnSpPr>
                <a:stCxn id="13"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475122F-153D-47B9-BABC-CEB3D2AE623B}"/>
                  </a:ext>
                </a:extLst>
              </p:cNvPr>
              <p:cNvCxnSpPr>
                <a:stCxn id="13"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B88B017-B526-4A4D-B577-EC4485A5173B}"/>
                  </a:ext>
                </a:extLst>
              </p:cNvPr>
              <p:cNvCxnSpPr>
                <a:stCxn id="14"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E0D3FB6-A10C-4528-99DC-1B005D573EAC}"/>
                  </a:ext>
                </a:extLst>
              </p:cNvPr>
              <p:cNvCxnSpPr>
                <a:stCxn id="14"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AEC28B-433A-45A0-B538-E9E9E770ED1B}"/>
                  </a:ext>
                </a:extLst>
              </p:cNvPr>
              <p:cNvCxnSpPr>
                <a:stCxn id="13" idx="2"/>
                <a:endCxn id="21"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1B96FB7-CBDB-4B74-95FA-65C63266E30B}"/>
                  </a:ext>
                </a:extLst>
              </p:cNvPr>
              <p:cNvCxnSpPr>
                <a:stCxn id="13" idx="2"/>
                <a:endCxn id="20"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048623-4DDE-4631-B632-B46316F174E3}"/>
                  </a:ext>
                </a:extLst>
              </p:cNvPr>
              <p:cNvCxnSpPr>
                <a:stCxn id="14" idx="2"/>
                <a:endCxn id="20"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FA46A38-466E-460E-91B2-D5EEFB614100}"/>
                  </a:ext>
                </a:extLst>
              </p:cNvPr>
              <p:cNvCxnSpPr>
                <a:stCxn id="14" idx="2"/>
                <a:endCxn id="20"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9" name="Rectangle 8">
              <a:extLst>
                <a:ext uri="{FF2B5EF4-FFF2-40B4-BE49-F238E27FC236}">
                  <a16:creationId xmlns:a16="http://schemas.microsoft.com/office/drawing/2014/main" id="{F4F1A776-0E6E-4D30-8F64-056EDA80A237}"/>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10" name="Rectangle 9">
              <a:extLst>
                <a:ext uri="{FF2B5EF4-FFF2-40B4-BE49-F238E27FC236}">
                  <a16:creationId xmlns:a16="http://schemas.microsoft.com/office/drawing/2014/main" id="{9B8F08E6-A5D6-45A9-B841-16940534968D}"/>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11" name="Rectangle 10">
              <a:extLst>
                <a:ext uri="{FF2B5EF4-FFF2-40B4-BE49-F238E27FC236}">
                  <a16:creationId xmlns:a16="http://schemas.microsoft.com/office/drawing/2014/main" id="{2EAA56BD-5007-4861-A32A-9BD50C9D1C9C}"/>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sp>
        <p:nvSpPr>
          <p:cNvPr id="37" name="Rectangle 36">
            <a:extLst>
              <a:ext uri="{FF2B5EF4-FFF2-40B4-BE49-F238E27FC236}">
                <a16:creationId xmlns:a16="http://schemas.microsoft.com/office/drawing/2014/main" id="{58892308-E208-42FC-923C-D78FD6403699}"/>
              </a:ext>
            </a:extLst>
          </p:cNvPr>
          <p:cNvSpPr/>
          <p:nvPr/>
        </p:nvSpPr>
        <p:spPr>
          <a:xfrm rot="16200000">
            <a:off x="1577215" y="4121106"/>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D4A3D8A-88AD-4F6E-9C0C-23F064606266}"/>
              </a:ext>
            </a:extLst>
          </p:cNvPr>
          <p:cNvSpPr/>
          <p:nvPr/>
        </p:nvSpPr>
        <p:spPr>
          <a:xfrm rot="16200000">
            <a:off x="1575248" y="4643125"/>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0A13DFEA-92F6-462B-ABEC-2F8B4ADDF153}"/>
              </a:ext>
            </a:extLst>
          </p:cNvPr>
          <p:cNvGrpSpPr/>
          <p:nvPr/>
        </p:nvGrpSpPr>
        <p:grpSpPr>
          <a:xfrm>
            <a:off x="1637446" y="5178622"/>
            <a:ext cx="282913" cy="406135"/>
            <a:chOff x="918398" y="5410200"/>
            <a:chExt cx="274567" cy="676187"/>
          </a:xfrm>
        </p:grpSpPr>
        <p:sp>
          <p:nvSpPr>
            <p:cNvPr id="39" name="Isosceles Triangle 38">
              <a:extLst>
                <a:ext uri="{FF2B5EF4-FFF2-40B4-BE49-F238E27FC236}">
                  <a16:creationId xmlns:a16="http://schemas.microsoft.com/office/drawing/2014/main" id="{7E0804B0-5F10-4239-BD66-3366CB18FCCB}"/>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86D10C30-BDA4-4EEF-8F65-76178630AC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4DFAD68-ED05-4284-9E0A-6A54E76B93C7}"/>
              </a:ext>
            </a:extLst>
          </p:cNvPr>
          <p:cNvGrpSpPr/>
          <p:nvPr/>
        </p:nvGrpSpPr>
        <p:grpSpPr>
          <a:xfrm>
            <a:off x="1635475" y="5785840"/>
            <a:ext cx="280946" cy="406134"/>
            <a:chOff x="1627336" y="4657149"/>
            <a:chExt cx="506488" cy="676492"/>
          </a:xfrm>
        </p:grpSpPr>
        <p:sp>
          <p:nvSpPr>
            <p:cNvPr id="42" name="Isosceles Triangle 41">
              <a:extLst>
                <a:ext uri="{FF2B5EF4-FFF2-40B4-BE49-F238E27FC236}">
                  <a16:creationId xmlns:a16="http://schemas.microsoft.com/office/drawing/2014/main" id="{099314E2-CB50-4446-ACCE-DA8045DDAD78}"/>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1CC00917-FDA8-4F5D-9F7B-424ED2E4E765}"/>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45" name="Picture 44">
            <a:extLst>
              <a:ext uri="{FF2B5EF4-FFF2-40B4-BE49-F238E27FC236}">
                <a16:creationId xmlns:a16="http://schemas.microsoft.com/office/drawing/2014/main" id="{7041EAA6-8EC8-4F38-8161-BA547B5C6F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42" b="17299"/>
          <a:stretch/>
        </p:blipFill>
        <p:spPr>
          <a:xfrm>
            <a:off x="2944427" y="5810311"/>
            <a:ext cx="566159" cy="381663"/>
          </a:xfrm>
          <a:prstGeom prst="rect">
            <a:avLst/>
          </a:prstGeom>
        </p:spPr>
      </p:pic>
      <p:pic>
        <p:nvPicPr>
          <p:cNvPr id="46" name="Picture 45">
            <a:extLst>
              <a:ext uri="{FF2B5EF4-FFF2-40B4-BE49-F238E27FC236}">
                <a16:creationId xmlns:a16="http://schemas.microsoft.com/office/drawing/2014/main" id="{384D01C2-056B-4A2D-B70D-93B5A7756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6316" y="4034767"/>
            <a:ext cx="422780" cy="429484"/>
          </a:xfrm>
          <a:prstGeom prst="rect">
            <a:avLst/>
          </a:prstGeom>
        </p:spPr>
      </p:pic>
      <p:pic>
        <p:nvPicPr>
          <p:cNvPr id="47" name="Picture 46">
            <a:extLst>
              <a:ext uri="{FF2B5EF4-FFF2-40B4-BE49-F238E27FC236}">
                <a16:creationId xmlns:a16="http://schemas.microsoft.com/office/drawing/2014/main" id="{ED64DF9B-61D5-4DBC-965B-045739D950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9042" y="4580927"/>
            <a:ext cx="422057" cy="428749"/>
          </a:xfrm>
          <a:prstGeom prst="rect">
            <a:avLst/>
          </a:prstGeom>
        </p:spPr>
      </p:pic>
      <p:pic>
        <p:nvPicPr>
          <p:cNvPr id="48" name="Picture 47">
            <a:extLst>
              <a:ext uri="{FF2B5EF4-FFF2-40B4-BE49-F238E27FC236}">
                <a16:creationId xmlns:a16="http://schemas.microsoft.com/office/drawing/2014/main" id="{990506A9-CBD6-434D-87E7-98FFD7A294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176440"/>
            <a:ext cx="422780" cy="429484"/>
          </a:xfrm>
          <a:prstGeom prst="rect">
            <a:avLst/>
          </a:prstGeom>
        </p:spPr>
      </p:pic>
      <p:pic>
        <p:nvPicPr>
          <p:cNvPr id="49" name="Picture 48">
            <a:extLst>
              <a:ext uri="{FF2B5EF4-FFF2-40B4-BE49-F238E27FC236}">
                <a16:creationId xmlns:a16="http://schemas.microsoft.com/office/drawing/2014/main" id="{045963A4-3076-4DCC-8210-3CEDCBA5CD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0675" y="5176440"/>
            <a:ext cx="422057" cy="428749"/>
          </a:xfrm>
          <a:prstGeom prst="rect">
            <a:avLst/>
          </a:prstGeom>
        </p:spPr>
      </p:pic>
      <p:pic>
        <p:nvPicPr>
          <p:cNvPr id="50" name="Picture 49">
            <a:extLst>
              <a:ext uri="{FF2B5EF4-FFF2-40B4-BE49-F238E27FC236}">
                <a16:creationId xmlns:a16="http://schemas.microsoft.com/office/drawing/2014/main" id="{A128DA40-0C85-4710-8BD6-64B59E6678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1775" y="5762490"/>
            <a:ext cx="422780" cy="429484"/>
          </a:xfrm>
          <a:prstGeom prst="rect">
            <a:avLst/>
          </a:prstGeom>
        </p:spPr>
      </p:pic>
      <p:sp>
        <p:nvSpPr>
          <p:cNvPr id="51" name="Rectangle 50">
            <a:extLst>
              <a:ext uri="{FF2B5EF4-FFF2-40B4-BE49-F238E27FC236}">
                <a16:creationId xmlns:a16="http://schemas.microsoft.com/office/drawing/2014/main" id="{CB0CFE4B-3582-4F6E-B059-D5A79E686CBD}"/>
              </a:ext>
            </a:extLst>
          </p:cNvPr>
          <p:cNvSpPr/>
          <p:nvPr/>
        </p:nvSpPr>
        <p:spPr>
          <a:xfrm>
            <a:off x="923877" y="4076913"/>
            <a:ext cx="659155" cy="369332"/>
          </a:xfrm>
          <a:prstGeom prst="rect">
            <a:avLst/>
          </a:prstGeom>
        </p:spPr>
        <p:txBody>
          <a:bodyPr wrap="none">
            <a:spAutoFit/>
          </a:bodyPr>
          <a:lstStyle/>
          <a:p>
            <a:r>
              <a:rPr lang="en-US" dirty="0"/>
              <a:t>EPC</a:t>
            </a:r>
          </a:p>
        </p:txBody>
      </p:sp>
      <p:sp>
        <p:nvSpPr>
          <p:cNvPr id="52" name="Rectangle 51">
            <a:extLst>
              <a:ext uri="{FF2B5EF4-FFF2-40B4-BE49-F238E27FC236}">
                <a16:creationId xmlns:a16="http://schemas.microsoft.com/office/drawing/2014/main" id="{6D818EA6-8071-42E8-8592-C407DFF4E375}"/>
              </a:ext>
            </a:extLst>
          </p:cNvPr>
          <p:cNvSpPr/>
          <p:nvPr/>
        </p:nvSpPr>
        <p:spPr>
          <a:xfrm>
            <a:off x="923877" y="4598932"/>
            <a:ext cx="659155" cy="369332"/>
          </a:xfrm>
          <a:prstGeom prst="rect">
            <a:avLst/>
          </a:prstGeom>
        </p:spPr>
        <p:txBody>
          <a:bodyPr wrap="none">
            <a:spAutoFit/>
          </a:bodyPr>
          <a:lstStyle/>
          <a:p>
            <a:r>
              <a:rPr lang="en-US" dirty="0"/>
              <a:t>EPC</a:t>
            </a:r>
          </a:p>
        </p:txBody>
      </p:sp>
      <p:sp>
        <p:nvSpPr>
          <p:cNvPr id="53" name="Rectangle 52">
            <a:extLst>
              <a:ext uri="{FF2B5EF4-FFF2-40B4-BE49-F238E27FC236}">
                <a16:creationId xmlns:a16="http://schemas.microsoft.com/office/drawing/2014/main" id="{F24A2456-0636-480F-B058-BB3ABE666EB3}"/>
              </a:ext>
            </a:extLst>
          </p:cNvPr>
          <p:cNvSpPr/>
          <p:nvPr/>
        </p:nvSpPr>
        <p:spPr>
          <a:xfrm>
            <a:off x="701716" y="5215424"/>
            <a:ext cx="928459" cy="369332"/>
          </a:xfrm>
          <a:prstGeom prst="rect">
            <a:avLst/>
          </a:prstGeom>
        </p:spPr>
        <p:txBody>
          <a:bodyPr wrap="none">
            <a:spAutoFit/>
          </a:bodyPr>
          <a:lstStyle/>
          <a:p>
            <a:r>
              <a:rPr lang="en-US" dirty="0"/>
              <a:t>Shared</a:t>
            </a:r>
          </a:p>
        </p:txBody>
      </p:sp>
      <p:sp>
        <p:nvSpPr>
          <p:cNvPr id="54" name="Rectangle 53">
            <a:extLst>
              <a:ext uri="{FF2B5EF4-FFF2-40B4-BE49-F238E27FC236}">
                <a16:creationId xmlns:a16="http://schemas.microsoft.com/office/drawing/2014/main" id="{29EC85A6-E513-4FCF-8D13-DF30D2E0B1DC}"/>
              </a:ext>
            </a:extLst>
          </p:cNvPr>
          <p:cNvSpPr/>
          <p:nvPr/>
        </p:nvSpPr>
        <p:spPr>
          <a:xfrm>
            <a:off x="701716" y="5810311"/>
            <a:ext cx="928459" cy="369332"/>
          </a:xfrm>
          <a:prstGeom prst="rect">
            <a:avLst/>
          </a:prstGeom>
        </p:spPr>
        <p:txBody>
          <a:bodyPr wrap="none">
            <a:spAutoFit/>
          </a:bodyPr>
          <a:lstStyle/>
          <a:p>
            <a:r>
              <a:rPr lang="en-US" dirty="0"/>
              <a:t>Shared</a:t>
            </a:r>
          </a:p>
        </p:txBody>
      </p:sp>
      <p:sp>
        <p:nvSpPr>
          <p:cNvPr id="55" name="Content Placeholder 1">
            <a:extLst>
              <a:ext uri="{FF2B5EF4-FFF2-40B4-BE49-F238E27FC236}">
                <a16:creationId xmlns:a16="http://schemas.microsoft.com/office/drawing/2014/main" id="{BE7BECCA-C327-4315-8D0D-98F5EEB48FB7}"/>
              </a:ext>
            </a:extLst>
          </p:cNvPr>
          <p:cNvSpPr txBox="1">
            <a:spLocks/>
          </p:cNvSpPr>
          <p:nvPr/>
        </p:nvSpPr>
        <p:spPr>
          <a:xfrm>
            <a:off x="323850" y="2883779"/>
            <a:ext cx="11537950" cy="616459"/>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HW-backed isolation</a:t>
            </a:r>
          </a:p>
          <a:p>
            <a:endParaRPr lang="en-US" dirty="0"/>
          </a:p>
          <a:p>
            <a:endParaRPr lang="en-US" dirty="0"/>
          </a:p>
        </p:txBody>
      </p:sp>
      <p:sp>
        <p:nvSpPr>
          <p:cNvPr id="56" name="Rectangle 55">
            <a:extLst>
              <a:ext uri="{FF2B5EF4-FFF2-40B4-BE49-F238E27FC236}">
                <a16:creationId xmlns:a16="http://schemas.microsoft.com/office/drawing/2014/main" id="{A3D88C47-8E0A-4DBE-9418-0BC0102A3E1D}"/>
              </a:ext>
            </a:extLst>
          </p:cNvPr>
          <p:cNvSpPr/>
          <p:nvPr/>
        </p:nvSpPr>
        <p:spPr>
          <a:xfrm>
            <a:off x="759619" y="3538108"/>
            <a:ext cx="1501373" cy="369332"/>
          </a:xfrm>
          <a:prstGeom prst="rect">
            <a:avLst/>
          </a:prstGeom>
        </p:spPr>
        <p:txBody>
          <a:bodyPr wrap="none">
            <a:spAutoFit/>
          </a:bodyPr>
          <a:lstStyle/>
          <a:p>
            <a:r>
              <a:rPr lang="en-US" dirty="0"/>
              <a:t>PMP entries:</a:t>
            </a:r>
          </a:p>
        </p:txBody>
      </p:sp>
    </p:spTree>
    <p:extLst>
      <p:ext uri="{BB962C8B-B14F-4D97-AF65-F5344CB8AC3E}">
        <p14:creationId xmlns:p14="http://schemas.microsoft.com/office/powerpoint/2010/main" val="2787689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1" grpId="0"/>
      <p:bldP spid="52" grpId="0"/>
      <p:bldP spid="53" grpId="0"/>
      <p:bldP spid="54" grpId="0"/>
      <p:bldP spid="55"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3/17/2021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a:xfrm>
            <a:off x="323850" y="2024064"/>
            <a:ext cx="11537950" cy="719136"/>
          </a:xfrm>
        </p:spPr>
        <p:txBody>
          <a:bodyPr/>
          <a:lstStyle/>
          <a:p>
            <a:r>
              <a:rPr lang="en-US" dirty="0"/>
              <a:t>Connect       </a:t>
            </a:r>
          </a:p>
        </p:txBody>
      </p:sp>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
        <p:nvSpPr>
          <p:cNvPr id="7" name="Rectangle 6">
            <a:extLst>
              <a:ext uri="{FF2B5EF4-FFF2-40B4-BE49-F238E27FC236}">
                <a16:creationId xmlns:a16="http://schemas.microsoft.com/office/drawing/2014/main" id="{46C3713F-01DA-484D-81DC-4A9666DC6169}"/>
              </a:ext>
            </a:extLst>
          </p:cNvPr>
          <p:cNvSpPr/>
          <p:nvPr/>
        </p:nvSpPr>
        <p:spPr>
          <a:xfrm rot="16200000">
            <a:off x="1402118" y="2804139"/>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3683B5C6-8C33-4B8F-824A-351D24ED8ED3}"/>
              </a:ext>
            </a:extLst>
          </p:cNvPr>
          <p:cNvSpPr/>
          <p:nvPr/>
        </p:nvSpPr>
        <p:spPr>
          <a:xfrm rot="16200000">
            <a:off x="1400151" y="3326158"/>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578DA50A-ECCA-46B3-B0B5-8C3093F16A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2717800"/>
            <a:ext cx="422780" cy="429484"/>
          </a:xfrm>
          <a:prstGeom prst="rect">
            <a:avLst/>
          </a:prstGeom>
        </p:spPr>
      </p:pic>
      <p:pic>
        <p:nvPicPr>
          <p:cNvPr id="10" name="Picture 9">
            <a:extLst>
              <a:ext uri="{FF2B5EF4-FFF2-40B4-BE49-F238E27FC236}">
                <a16:creationId xmlns:a16="http://schemas.microsoft.com/office/drawing/2014/main" id="{791D4BF7-AD3B-4A2A-ADBD-FDD1237A4E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945" y="3263960"/>
            <a:ext cx="422057" cy="428749"/>
          </a:xfrm>
          <a:prstGeom prst="rect">
            <a:avLst/>
          </a:prstGeom>
        </p:spPr>
      </p:pic>
      <p:sp>
        <p:nvSpPr>
          <p:cNvPr id="11" name="Rectangle 10">
            <a:extLst>
              <a:ext uri="{FF2B5EF4-FFF2-40B4-BE49-F238E27FC236}">
                <a16:creationId xmlns:a16="http://schemas.microsoft.com/office/drawing/2014/main" id="{D40327A5-524B-499E-8EE6-79EE42499316}"/>
              </a:ext>
            </a:extLst>
          </p:cNvPr>
          <p:cNvSpPr/>
          <p:nvPr/>
        </p:nvSpPr>
        <p:spPr>
          <a:xfrm>
            <a:off x="748780" y="2759946"/>
            <a:ext cx="659155" cy="369332"/>
          </a:xfrm>
          <a:prstGeom prst="rect">
            <a:avLst/>
          </a:prstGeom>
        </p:spPr>
        <p:txBody>
          <a:bodyPr wrap="none">
            <a:spAutoFit/>
          </a:bodyPr>
          <a:lstStyle/>
          <a:p>
            <a:r>
              <a:rPr lang="en-US" dirty="0"/>
              <a:t>EPC</a:t>
            </a:r>
          </a:p>
        </p:txBody>
      </p:sp>
      <p:sp>
        <p:nvSpPr>
          <p:cNvPr id="12" name="Rectangle 11">
            <a:extLst>
              <a:ext uri="{FF2B5EF4-FFF2-40B4-BE49-F238E27FC236}">
                <a16:creationId xmlns:a16="http://schemas.microsoft.com/office/drawing/2014/main" id="{C5EF6FEC-8A23-4A7A-96AC-BC92200E3C10}"/>
              </a:ext>
            </a:extLst>
          </p:cNvPr>
          <p:cNvSpPr/>
          <p:nvPr/>
        </p:nvSpPr>
        <p:spPr>
          <a:xfrm>
            <a:off x="748780" y="3281965"/>
            <a:ext cx="659155" cy="369332"/>
          </a:xfrm>
          <a:prstGeom prst="rect">
            <a:avLst/>
          </a:prstGeom>
        </p:spPr>
        <p:txBody>
          <a:bodyPr wrap="none">
            <a:spAutoFit/>
          </a:bodyPr>
          <a:lstStyle/>
          <a:p>
            <a:r>
              <a:rPr lang="en-US" dirty="0"/>
              <a:t>EPC</a:t>
            </a:r>
          </a:p>
        </p:txBody>
      </p:sp>
      <p:pic>
        <p:nvPicPr>
          <p:cNvPr id="13" name="Picture 12">
            <a:extLst>
              <a:ext uri="{FF2B5EF4-FFF2-40B4-BE49-F238E27FC236}">
                <a16:creationId xmlns:a16="http://schemas.microsoft.com/office/drawing/2014/main" id="{D0E96389-7F96-4827-801B-7098D66A6D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419" y="2027936"/>
            <a:ext cx="422780" cy="429484"/>
          </a:xfrm>
          <a:prstGeom prst="rect">
            <a:avLst/>
          </a:prstGeom>
        </p:spPr>
      </p:pic>
      <p:pic>
        <p:nvPicPr>
          <p:cNvPr id="16" name="Picture 15">
            <a:extLst>
              <a:ext uri="{FF2B5EF4-FFF2-40B4-BE49-F238E27FC236}">
                <a16:creationId xmlns:a16="http://schemas.microsoft.com/office/drawing/2014/main" id="{466FE727-1B3E-48E1-804F-3385CC9201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219" y="2024064"/>
            <a:ext cx="422057" cy="428749"/>
          </a:xfrm>
          <a:prstGeom prst="rect">
            <a:avLst/>
          </a:prstGeom>
        </p:spPr>
      </p:pic>
      <p:sp>
        <p:nvSpPr>
          <p:cNvPr id="18" name="Arrow: Right 17">
            <a:extLst>
              <a:ext uri="{FF2B5EF4-FFF2-40B4-BE49-F238E27FC236}">
                <a16:creationId xmlns:a16="http://schemas.microsoft.com/office/drawing/2014/main" id="{C7A93B98-27F4-4251-A154-B4B14F9E895A}"/>
              </a:ext>
            </a:extLst>
          </p:cNvPr>
          <p:cNvSpPr/>
          <p:nvPr/>
        </p:nvSpPr>
        <p:spPr>
          <a:xfrm>
            <a:off x="3502820" y="2971800"/>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3BA511F-DE85-4269-9C04-48046432539B}"/>
              </a:ext>
            </a:extLst>
          </p:cNvPr>
          <p:cNvSpPr/>
          <p:nvPr/>
        </p:nvSpPr>
        <p:spPr>
          <a:xfrm rot="16200000">
            <a:off x="5955826" y="248400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3F5AD27-9FBE-4E45-8087-641E0DE73484}"/>
              </a:ext>
            </a:extLst>
          </p:cNvPr>
          <p:cNvSpPr/>
          <p:nvPr/>
        </p:nvSpPr>
        <p:spPr>
          <a:xfrm rot="16200000">
            <a:off x="5953859" y="3006024"/>
            <a:ext cx="405342" cy="280946"/>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B67C1BA-426C-4ED2-BADF-C7F1562A4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4927" y="2397666"/>
            <a:ext cx="422780" cy="429484"/>
          </a:xfrm>
          <a:prstGeom prst="rect">
            <a:avLst/>
          </a:prstGeom>
        </p:spPr>
      </p:pic>
      <p:pic>
        <p:nvPicPr>
          <p:cNvPr id="22" name="Picture 21">
            <a:extLst>
              <a:ext uri="{FF2B5EF4-FFF2-40B4-BE49-F238E27FC236}">
                <a16:creationId xmlns:a16="http://schemas.microsoft.com/office/drawing/2014/main" id="{F2678030-48A0-473E-BF79-EA313028F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7653" y="2943826"/>
            <a:ext cx="422057" cy="428749"/>
          </a:xfrm>
          <a:prstGeom prst="rect">
            <a:avLst/>
          </a:prstGeom>
        </p:spPr>
      </p:pic>
      <p:sp>
        <p:nvSpPr>
          <p:cNvPr id="23" name="Rectangle 22">
            <a:extLst>
              <a:ext uri="{FF2B5EF4-FFF2-40B4-BE49-F238E27FC236}">
                <a16:creationId xmlns:a16="http://schemas.microsoft.com/office/drawing/2014/main" id="{FC228C19-D9A0-4F86-93B6-AA0BE09EA3E5}"/>
              </a:ext>
            </a:extLst>
          </p:cNvPr>
          <p:cNvSpPr/>
          <p:nvPr/>
        </p:nvSpPr>
        <p:spPr>
          <a:xfrm>
            <a:off x="5302488" y="2439812"/>
            <a:ext cx="659155" cy="369332"/>
          </a:xfrm>
          <a:prstGeom prst="rect">
            <a:avLst/>
          </a:prstGeom>
        </p:spPr>
        <p:txBody>
          <a:bodyPr wrap="none">
            <a:spAutoFit/>
          </a:bodyPr>
          <a:lstStyle/>
          <a:p>
            <a:r>
              <a:rPr lang="en-US" dirty="0"/>
              <a:t>EPC</a:t>
            </a:r>
          </a:p>
        </p:txBody>
      </p:sp>
      <p:sp>
        <p:nvSpPr>
          <p:cNvPr id="24" name="Rectangle 23">
            <a:extLst>
              <a:ext uri="{FF2B5EF4-FFF2-40B4-BE49-F238E27FC236}">
                <a16:creationId xmlns:a16="http://schemas.microsoft.com/office/drawing/2014/main" id="{60B6374B-095E-4486-8D4D-82613C80D11E}"/>
              </a:ext>
            </a:extLst>
          </p:cNvPr>
          <p:cNvSpPr/>
          <p:nvPr/>
        </p:nvSpPr>
        <p:spPr>
          <a:xfrm>
            <a:off x="5302488" y="2961831"/>
            <a:ext cx="659155" cy="369332"/>
          </a:xfrm>
          <a:prstGeom prst="rect">
            <a:avLst/>
          </a:prstGeom>
        </p:spPr>
        <p:txBody>
          <a:bodyPr wrap="none">
            <a:spAutoFit/>
          </a:bodyPr>
          <a:lstStyle/>
          <a:p>
            <a:r>
              <a:rPr lang="en-US" dirty="0"/>
              <a:t>EPC</a:t>
            </a:r>
          </a:p>
        </p:txBody>
      </p:sp>
      <p:grpSp>
        <p:nvGrpSpPr>
          <p:cNvPr id="25" name="Group 24">
            <a:extLst>
              <a:ext uri="{FF2B5EF4-FFF2-40B4-BE49-F238E27FC236}">
                <a16:creationId xmlns:a16="http://schemas.microsoft.com/office/drawing/2014/main" id="{D8555FF0-A9DF-4C85-9ED5-5003D3E4D9CC}"/>
              </a:ext>
            </a:extLst>
          </p:cNvPr>
          <p:cNvGrpSpPr/>
          <p:nvPr/>
        </p:nvGrpSpPr>
        <p:grpSpPr>
          <a:xfrm>
            <a:off x="6045790" y="3496502"/>
            <a:ext cx="282913" cy="406135"/>
            <a:chOff x="918398" y="5410200"/>
            <a:chExt cx="274567" cy="676187"/>
          </a:xfrm>
        </p:grpSpPr>
        <p:sp>
          <p:nvSpPr>
            <p:cNvPr id="26" name="Isosceles Triangle 25">
              <a:extLst>
                <a:ext uri="{FF2B5EF4-FFF2-40B4-BE49-F238E27FC236}">
                  <a16:creationId xmlns:a16="http://schemas.microsoft.com/office/drawing/2014/main" id="{EE5E8E56-CDA6-40D4-87B5-0E560DB1535A}"/>
                </a:ext>
              </a:extLst>
            </p:cNvPr>
            <p:cNvSpPr/>
            <p:nvPr/>
          </p:nvSpPr>
          <p:spPr>
            <a:xfrm rot="16200000">
              <a:off x="717589" y="5611010"/>
              <a:ext cx="676186" cy="27456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6752F9A5-7E5B-4F60-B59B-CFBA19207EDC}"/>
                </a:ext>
              </a:extLst>
            </p:cNvPr>
            <p:cNvSpPr/>
            <p:nvPr/>
          </p:nvSpPr>
          <p:spPr>
            <a:xfrm rot="5400000">
              <a:off x="717409" y="5611190"/>
              <a:ext cx="676186" cy="274207"/>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28" name="Picture 27">
            <a:extLst>
              <a:ext uri="{FF2B5EF4-FFF2-40B4-BE49-F238E27FC236}">
                <a16:creationId xmlns:a16="http://schemas.microsoft.com/office/drawing/2014/main" id="{D307D6F0-5262-4522-8BF3-1315807D2F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0119" y="3494320"/>
            <a:ext cx="422780" cy="429484"/>
          </a:xfrm>
          <a:prstGeom prst="rect">
            <a:avLst/>
          </a:prstGeom>
        </p:spPr>
      </p:pic>
      <p:pic>
        <p:nvPicPr>
          <p:cNvPr id="29" name="Picture 28">
            <a:extLst>
              <a:ext uri="{FF2B5EF4-FFF2-40B4-BE49-F238E27FC236}">
                <a16:creationId xmlns:a16="http://schemas.microsoft.com/office/drawing/2014/main" id="{230BB83A-B854-49A0-B9DD-ED8ADCC583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019" y="3494320"/>
            <a:ext cx="422057" cy="428749"/>
          </a:xfrm>
          <a:prstGeom prst="rect">
            <a:avLst/>
          </a:prstGeom>
        </p:spPr>
      </p:pic>
      <p:sp>
        <p:nvSpPr>
          <p:cNvPr id="30" name="Rectangle 29">
            <a:extLst>
              <a:ext uri="{FF2B5EF4-FFF2-40B4-BE49-F238E27FC236}">
                <a16:creationId xmlns:a16="http://schemas.microsoft.com/office/drawing/2014/main" id="{57382550-B893-4472-B1FD-567C073E5AE1}"/>
              </a:ext>
            </a:extLst>
          </p:cNvPr>
          <p:cNvSpPr/>
          <p:nvPr/>
        </p:nvSpPr>
        <p:spPr>
          <a:xfrm>
            <a:off x="5110060" y="3533304"/>
            <a:ext cx="928459" cy="369332"/>
          </a:xfrm>
          <a:prstGeom prst="rect">
            <a:avLst/>
          </a:prstGeom>
        </p:spPr>
        <p:txBody>
          <a:bodyPr wrap="none">
            <a:spAutoFit/>
          </a:bodyPr>
          <a:lstStyle/>
          <a:p>
            <a:r>
              <a:rPr lang="en-US" dirty="0"/>
              <a:t>Shared</a:t>
            </a:r>
          </a:p>
        </p:txBody>
      </p:sp>
      <p:sp>
        <p:nvSpPr>
          <p:cNvPr id="31" name="Content Placeholder 1">
            <a:extLst>
              <a:ext uri="{FF2B5EF4-FFF2-40B4-BE49-F238E27FC236}">
                <a16:creationId xmlns:a16="http://schemas.microsoft.com/office/drawing/2014/main" id="{3181555B-61BC-43E9-9B01-8F8AE1D4C74C}"/>
              </a:ext>
            </a:extLst>
          </p:cNvPr>
          <p:cNvSpPr txBox="1">
            <a:spLocks/>
          </p:cNvSpPr>
          <p:nvPr/>
        </p:nvSpPr>
        <p:spPr>
          <a:xfrm>
            <a:off x="323634" y="4292060"/>
            <a:ext cx="11537950" cy="719136"/>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Disconnect</a:t>
            </a:r>
          </a:p>
        </p:txBody>
      </p:sp>
      <p:pic>
        <p:nvPicPr>
          <p:cNvPr id="33" name="Picture 32">
            <a:extLst>
              <a:ext uri="{FF2B5EF4-FFF2-40B4-BE49-F238E27FC236}">
                <a16:creationId xmlns:a16="http://schemas.microsoft.com/office/drawing/2014/main" id="{D3FB0577-4F2F-495A-9951-214FFD6CD2A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817019" y="4318467"/>
            <a:ext cx="566159" cy="381663"/>
          </a:xfrm>
          <a:prstGeom prst="rect">
            <a:avLst/>
          </a:prstGeom>
        </p:spPr>
      </p:pic>
      <p:grpSp>
        <p:nvGrpSpPr>
          <p:cNvPr id="34" name="Group 33">
            <a:extLst>
              <a:ext uri="{FF2B5EF4-FFF2-40B4-BE49-F238E27FC236}">
                <a16:creationId xmlns:a16="http://schemas.microsoft.com/office/drawing/2014/main" id="{543867A3-AA17-497F-A3FA-8E9B198FFC22}"/>
              </a:ext>
            </a:extLst>
          </p:cNvPr>
          <p:cNvGrpSpPr/>
          <p:nvPr/>
        </p:nvGrpSpPr>
        <p:grpSpPr>
          <a:xfrm>
            <a:off x="1475308" y="5600768"/>
            <a:ext cx="280946" cy="406134"/>
            <a:chOff x="1627336" y="4657149"/>
            <a:chExt cx="506488" cy="676492"/>
          </a:xfrm>
        </p:grpSpPr>
        <p:sp>
          <p:nvSpPr>
            <p:cNvPr id="35" name="Isosceles Triangle 34">
              <a:extLst>
                <a:ext uri="{FF2B5EF4-FFF2-40B4-BE49-F238E27FC236}">
                  <a16:creationId xmlns:a16="http://schemas.microsoft.com/office/drawing/2014/main" id="{FDD64389-2B5C-425E-A123-46E1BCE1B464}"/>
                </a:ext>
              </a:extLst>
            </p:cNvPr>
            <p:cNvSpPr/>
            <p:nvPr/>
          </p:nvSpPr>
          <p:spPr>
            <a:xfrm rot="16200000">
              <a:off x="1542488" y="4742305"/>
              <a:ext cx="676186" cy="506486"/>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F6C809A1-59E3-492E-A8F3-B4C4A8F9E144}"/>
                </a:ext>
              </a:extLst>
            </p:cNvPr>
            <p:cNvSpPr/>
            <p:nvPr/>
          </p:nvSpPr>
          <p:spPr>
            <a:xfrm rot="5400000">
              <a:off x="1542485" y="4742000"/>
              <a:ext cx="676188" cy="506486"/>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37" name="Picture 36">
            <a:extLst>
              <a:ext uri="{FF2B5EF4-FFF2-40B4-BE49-F238E27FC236}">
                <a16:creationId xmlns:a16="http://schemas.microsoft.com/office/drawing/2014/main" id="{38E454A6-DD20-4E9C-BC64-E524E32232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2784260" y="5625239"/>
            <a:ext cx="566159" cy="381663"/>
          </a:xfrm>
          <a:prstGeom prst="rect">
            <a:avLst/>
          </a:prstGeom>
        </p:spPr>
      </p:pic>
      <p:pic>
        <p:nvPicPr>
          <p:cNvPr id="38" name="Picture 37">
            <a:extLst>
              <a:ext uri="{FF2B5EF4-FFF2-40B4-BE49-F238E27FC236}">
                <a16:creationId xmlns:a16="http://schemas.microsoft.com/office/drawing/2014/main" id="{95D268F2-CA2C-4042-B99B-EEA8771B54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1608" y="5577418"/>
            <a:ext cx="422780" cy="429484"/>
          </a:xfrm>
          <a:prstGeom prst="rect">
            <a:avLst/>
          </a:prstGeom>
        </p:spPr>
      </p:pic>
      <p:sp>
        <p:nvSpPr>
          <p:cNvPr id="39" name="Rectangle 38">
            <a:extLst>
              <a:ext uri="{FF2B5EF4-FFF2-40B4-BE49-F238E27FC236}">
                <a16:creationId xmlns:a16="http://schemas.microsoft.com/office/drawing/2014/main" id="{3131D9D9-8A15-4EF7-9E5F-EDC9B9D3B8DE}"/>
              </a:ext>
            </a:extLst>
          </p:cNvPr>
          <p:cNvSpPr/>
          <p:nvPr/>
        </p:nvSpPr>
        <p:spPr>
          <a:xfrm>
            <a:off x="541549" y="5625239"/>
            <a:ext cx="928459" cy="369332"/>
          </a:xfrm>
          <a:prstGeom prst="rect">
            <a:avLst/>
          </a:prstGeom>
        </p:spPr>
        <p:txBody>
          <a:bodyPr wrap="none">
            <a:spAutoFit/>
          </a:bodyPr>
          <a:lstStyle/>
          <a:p>
            <a:r>
              <a:rPr lang="en-US" dirty="0"/>
              <a:t>Shared</a:t>
            </a:r>
          </a:p>
        </p:txBody>
      </p:sp>
      <p:sp>
        <p:nvSpPr>
          <p:cNvPr id="40" name="Rectangle 39">
            <a:extLst>
              <a:ext uri="{FF2B5EF4-FFF2-40B4-BE49-F238E27FC236}">
                <a16:creationId xmlns:a16="http://schemas.microsoft.com/office/drawing/2014/main" id="{F8F1498B-CB64-45FF-8BEB-604C1D057AB4}"/>
              </a:ext>
            </a:extLst>
          </p:cNvPr>
          <p:cNvSpPr/>
          <p:nvPr/>
        </p:nvSpPr>
        <p:spPr>
          <a:xfrm rot="16200000">
            <a:off x="1402118" y="5091631"/>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FE050BD9-576C-467A-AF8A-E51408B9E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219" y="5005292"/>
            <a:ext cx="422780" cy="429484"/>
          </a:xfrm>
          <a:prstGeom prst="rect">
            <a:avLst/>
          </a:prstGeom>
        </p:spPr>
      </p:pic>
      <p:sp>
        <p:nvSpPr>
          <p:cNvPr id="42" name="Rectangle 41">
            <a:extLst>
              <a:ext uri="{FF2B5EF4-FFF2-40B4-BE49-F238E27FC236}">
                <a16:creationId xmlns:a16="http://schemas.microsoft.com/office/drawing/2014/main" id="{507D85A0-09EF-4C86-A791-310A6D0258EF}"/>
              </a:ext>
            </a:extLst>
          </p:cNvPr>
          <p:cNvSpPr/>
          <p:nvPr/>
        </p:nvSpPr>
        <p:spPr>
          <a:xfrm>
            <a:off x="748780" y="5047438"/>
            <a:ext cx="659155" cy="369332"/>
          </a:xfrm>
          <a:prstGeom prst="rect">
            <a:avLst/>
          </a:prstGeom>
        </p:spPr>
        <p:txBody>
          <a:bodyPr wrap="none">
            <a:spAutoFit/>
          </a:bodyPr>
          <a:lstStyle/>
          <a:p>
            <a:r>
              <a:rPr lang="en-US" dirty="0"/>
              <a:t>EPC</a:t>
            </a:r>
          </a:p>
        </p:txBody>
      </p:sp>
      <p:sp>
        <p:nvSpPr>
          <p:cNvPr id="43" name="Arrow: Right 42">
            <a:extLst>
              <a:ext uri="{FF2B5EF4-FFF2-40B4-BE49-F238E27FC236}">
                <a16:creationId xmlns:a16="http://schemas.microsoft.com/office/drawing/2014/main" id="{B1BA8F27-4D4F-40EB-B5B4-C50E18E7E3DD}"/>
              </a:ext>
            </a:extLst>
          </p:cNvPr>
          <p:cNvSpPr/>
          <p:nvPr/>
        </p:nvSpPr>
        <p:spPr>
          <a:xfrm>
            <a:off x="3483506" y="5327104"/>
            <a:ext cx="1371600" cy="2027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FB31F96-52CB-4B4B-866B-B957559498E1}"/>
              </a:ext>
            </a:extLst>
          </p:cNvPr>
          <p:cNvSpPr/>
          <p:nvPr/>
        </p:nvSpPr>
        <p:spPr>
          <a:xfrm rot="16200000">
            <a:off x="5958552" y="4892355"/>
            <a:ext cx="405342" cy="280946"/>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a:extLst>
              <a:ext uri="{FF2B5EF4-FFF2-40B4-BE49-F238E27FC236}">
                <a16:creationId xmlns:a16="http://schemas.microsoft.com/office/drawing/2014/main" id="{E9574829-472E-4B71-B639-BB74D2F142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4806016"/>
            <a:ext cx="422780" cy="429484"/>
          </a:xfrm>
          <a:prstGeom prst="rect">
            <a:avLst/>
          </a:prstGeom>
        </p:spPr>
      </p:pic>
      <p:sp>
        <p:nvSpPr>
          <p:cNvPr id="46" name="Rectangle 45">
            <a:extLst>
              <a:ext uri="{FF2B5EF4-FFF2-40B4-BE49-F238E27FC236}">
                <a16:creationId xmlns:a16="http://schemas.microsoft.com/office/drawing/2014/main" id="{EA09C15E-B29D-497A-A37A-B3AEE55910A4}"/>
              </a:ext>
            </a:extLst>
          </p:cNvPr>
          <p:cNvSpPr/>
          <p:nvPr/>
        </p:nvSpPr>
        <p:spPr>
          <a:xfrm>
            <a:off x="5305214" y="4848162"/>
            <a:ext cx="659155" cy="369332"/>
          </a:xfrm>
          <a:prstGeom prst="rect">
            <a:avLst/>
          </a:prstGeom>
        </p:spPr>
        <p:txBody>
          <a:bodyPr wrap="none">
            <a:spAutoFit/>
          </a:bodyPr>
          <a:lstStyle/>
          <a:p>
            <a:r>
              <a:rPr lang="en-US" dirty="0"/>
              <a:t>EPC</a:t>
            </a:r>
          </a:p>
        </p:txBody>
      </p:sp>
      <p:pic>
        <p:nvPicPr>
          <p:cNvPr id="47" name="Picture 46">
            <a:extLst>
              <a:ext uri="{FF2B5EF4-FFF2-40B4-BE49-F238E27FC236}">
                <a16:creationId xmlns:a16="http://schemas.microsoft.com/office/drawing/2014/main" id="{8B6E90DD-29C0-4E97-B744-35D4447193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342" b="17299"/>
          <a:stretch/>
        </p:blipFill>
        <p:spPr>
          <a:xfrm>
            <a:off x="7844195" y="5974128"/>
            <a:ext cx="566159" cy="381663"/>
          </a:xfrm>
          <a:prstGeom prst="rect">
            <a:avLst/>
          </a:prstGeom>
        </p:spPr>
      </p:pic>
      <p:sp>
        <p:nvSpPr>
          <p:cNvPr id="48" name="Rectangle 47">
            <a:extLst>
              <a:ext uri="{FF2B5EF4-FFF2-40B4-BE49-F238E27FC236}">
                <a16:creationId xmlns:a16="http://schemas.microsoft.com/office/drawing/2014/main" id="{0FFAC85B-ECD3-419E-B641-A9C018F57173}"/>
              </a:ext>
            </a:extLst>
          </p:cNvPr>
          <p:cNvSpPr/>
          <p:nvPr/>
        </p:nvSpPr>
        <p:spPr>
          <a:xfrm>
            <a:off x="5305214" y="5981143"/>
            <a:ext cx="2480166" cy="369332"/>
          </a:xfrm>
          <a:prstGeom prst="rect">
            <a:avLst/>
          </a:prstGeom>
        </p:spPr>
        <p:txBody>
          <a:bodyPr wrap="none">
            <a:spAutoFit/>
          </a:bodyPr>
          <a:lstStyle/>
          <a:p>
            <a:r>
              <a:rPr lang="en-US" dirty="0"/>
              <a:t>Destroy internal states</a:t>
            </a:r>
          </a:p>
        </p:txBody>
      </p:sp>
      <p:sp>
        <p:nvSpPr>
          <p:cNvPr id="51" name="Rectangle 50">
            <a:extLst>
              <a:ext uri="{FF2B5EF4-FFF2-40B4-BE49-F238E27FC236}">
                <a16:creationId xmlns:a16="http://schemas.microsoft.com/office/drawing/2014/main" id="{2E5985A9-FA11-4FFE-8B52-CEA94C749EC1}"/>
              </a:ext>
            </a:extLst>
          </p:cNvPr>
          <p:cNvSpPr/>
          <p:nvPr/>
        </p:nvSpPr>
        <p:spPr>
          <a:xfrm>
            <a:off x="5305214" y="5559100"/>
            <a:ext cx="787395" cy="369332"/>
          </a:xfrm>
          <a:prstGeom prst="rect">
            <a:avLst/>
          </a:prstGeom>
        </p:spPr>
        <p:txBody>
          <a:bodyPr wrap="none">
            <a:spAutoFit/>
          </a:bodyPr>
          <a:lstStyle/>
          <a:p>
            <a:r>
              <a:rPr lang="en-US" dirty="0"/>
              <a:t>Reset</a:t>
            </a:r>
          </a:p>
        </p:txBody>
      </p:sp>
      <p:pic>
        <p:nvPicPr>
          <p:cNvPr id="52" name="Picture 51">
            <a:extLst>
              <a:ext uri="{FF2B5EF4-FFF2-40B4-BE49-F238E27FC236}">
                <a16:creationId xmlns:a16="http://schemas.microsoft.com/office/drawing/2014/main" id="{4918E34A-541B-41EE-BC98-D3D88E9792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7653" y="5477903"/>
            <a:ext cx="422780" cy="429484"/>
          </a:xfrm>
          <a:prstGeom prst="rect">
            <a:avLst/>
          </a:prstGeom>
        </p:spPr>
      </p:pic>
      <p:sp>
        <p:nvSpPr>
          <p:cNvPr id="49" name="Rectangle 48">
            <a:extLst>
              <a:ext uri="{FF2B5EF4-FFF2-40B4-BE49-F238E27FC236}">
                <a16:creationId xmlns:a16="http://schemas.microsoft.com/office/drawing/2014/main" id="{1F82095B-F685-472D-96BC-F6FB4EA9CFCF}"/>
              </a:ext>
            </a:extLst>
          </p:cNvPr>
          <p:cNvSpPr/>
          <p:nvPr/>
        </p:nvSpPr>
        <p:spPr>
          <a:xfrm>
            <a:off x="9222014" y="2888557"/>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50" name="Rectangle 49">
            <a:extLst>
              <a:ext uri="{FF2B5EF4-FFF2-40B4-BE49-F238E27FC236}">
                <a16:creationId xmlns:a16="http://schemas.microsoft.com/office/drawing/2014/main" id="{E1F6559B-980B-433F-B702-D15E0D68349A}"/>
              </a:ext>
            </a:extLst>
          </p:cNvPr>
          <p:cNvSpPr/>
          <p:nvPr/>
        </p:nvSpPr>
        <p:spPr>
          <a:xfrm>
            <a:off x="10301523" y="3316821"/>
            <a:ext cx="1303694"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53" name="Rectangle 52">
            <a:extLst>
              <a:ext uri="{FF2B5EF4-FFF2-40B4-BE49-F238E27FC236}">
                <a16:creationId xmlns:a16="http://schemas.microsoft.com/office/drawing/2014/main" id="{4BDF9AA5-364E-4BDF-B0C4-57AC8831A078}"/>
              </a:ext>
            </a:extLst>
          </p:cNvPr>
          <p:cNvSpPr/>
          <p:nvPr/>
        </p:nvSpPr>
        <p:spPr>
          <a:xfrm>
            <a:off x="92137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4" name="Rectangle 53">
            <a:extLst>
              <a:ext uri="{FF2B5EF4-FFF2-40B4-BE49-F238E27FC236}">
                <a16:creationId xmlns:a16="http://schemas.microsoft.com/office/drawing/2014/main" id="{83D50469-638B-4DD6-9FB8-4DAA76AECEAC}"/>
              </a:ext>
            </a:extLst>
          </p:cNvPr>
          <p:cNvSpPr/>
          <p:nvPr/>
        </p:nvSpPr>
        <p:spPr>
          <a:xfrm>
            <a:off x="9899520" y="2460294"/>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55" name="Rectangle 54">
            <a:extLst>
              <a:ext uri="{FF2B5EF4-FFF2-40B4-BE49-F238E27FC236}">
                <a16:creationId xmlns:a16="http://schemas.microsoft.com/office/drawing/2014/main" id="{295906EB-B96D-4105-B64B-A4AC1E719524}"/>
              </a:ext>
            </a:extLst>
          </p:cNvPr>
          <p:cNvSpPr/>
          <p:nvPr/>
        </p:nvSpPr>
        <p:spPr>
          <a:xfrm>
            <a:off x="10813920" y="2460294"/>
            <a:ext cx="762000"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56" name="Rectangle 55">
            <a:extLst>
              <a:ext uri="{FF2B5EF4-FFF2-40B4-BE49-F238E27FC236}">
                <a16:creationId xmlns:a16="http://schemas.microsoft.com/office/drawing/2014/main" id="{0AA2E9F9-01AD-4E3F-8586-8E6BAB8B58D1}"/>
              </a:ext>
            </a:extLst>
          </p:cNvPr>
          <p:cNvSpPr/>
          <p:nvPr/>
        </p:nvSpPr>
        <p:spPr>
          <a:xfrm>
            <a:off x="10813920" y="2897684"/>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57" name="Rectangle 56">
            <a:extLst>
              <a:ext uri="{FF2B5EF4-FFF2-40B4-BE49-F238E27FC236}">
                <a16:creationId xmlns:a16="http://schemas.microsoft.com/office/drawing/2014/main" id="{0269D8E2-2504-4CA0-ABEA-AAC13AD2AE61}"/>
              </a:ext>
            </a:extLst>
          </p:cNvPr>
          <p:cNvSpPr/>
          <p:nvPr/>
        </p:nvSpPr>
        <p:spPr>
          <a:xfrm>
            <a:off x="9247673" y="3321771"/>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58" name="Rectangle 57">
            <a:extLst>
              <a:ext uri="{FF2B5EF4-FFF2-40B4-BE49-F238E27FC236}">
                <a16:creationId xmlns:a16="http://schemas.microsoft.com/office/drawing/2014/main" id="{9F5F5169-C50B-4F58-B279-1C0D6A37607D}"/>
              </a:ext>
            </a:extLst>
          </p:cNvPr>
          <p:cNvSpPr/>
          <p:nvPr/>
        </p:nvSpPr>
        <p:spPr>
          <a:xfrm rot="16200000">
            <a:off x="8327366" y="2888369"/>
            <a:ext cx="1188125" cy="33122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1">
                                            <p:txEl>
                                              <p:pRg st="0" end="0"/>
                                            </p:txEl>
                                          </p:spTgt>
                                        </p:tgtEl>
                                        <p:attrNameLst>
                                          <p:attrName>style.visibility</p:attrName>
                                        </p:attrNameLst>
                                      </p:cBhvr>
                                      <p:to>
                                        <p:strVal val="visible"/>
                                      </p:to>
                                    </p:set>
                                    <p:animEffect transition="in" filter="fade">
                                      <p:cBhvr>
                                        <p:cTn id="74" dur="500"/>
                                        <p:tgtEl>
                                          <p:spTgt spid="31">
                                            <p:txEl>
                                              <p:pRg st="0" end="0"/>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fade">
                                      <p:cBhvr>
                                        <p:cTn id="88" dur="500"/>
                                        <p:tgtEl>
                                          <p:spTgt spid="41"/>
                                        </p:tgtEl>
                                      </p:cBhvr>
                                    </p:animEffect>
                                  </p:childTnLst>
                                </p:cTn>
                              </p:par>
                              <p:par>
                                <p:cTn id="89" presetID="10"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10" presetClass="entr" presetSubtype="0" fill="hold" nodeType="withEffect">
                                  <p:stCondLst>
                                    <p:cond delay="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nodeType="with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wipe(left)">
                                      <p:cBhvr>
                                        <p:cTn id="105" dur="500"/>
                                        <p:tgtEl>
                                          <p:spTgt spid="43"/>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nodeType="withEffect">
                                  <p:stCondLst>
                                    <p:cond delay="0"/>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500"/>
                                        <p:tgtEl>
                                          <p:spTgt spid="51"/>
                                        </p:tgtEl>
                                      </p:cBhvr>
                                    </p:animEffect>
                                  </p:childTnLst>
                                </p:cTn>
                              </p:par>
                              <p:par>
                                <p:cTn id="125" presetID="10" presetClass="entr" presetSubtype="0" fill="hold" nodeType="with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500"/>
                                        <p:tgtEl>
                                          <p:spTgt spid="5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fade">
                                      <p:cBhvr>
                                        <p:cTn id="132" dur="500"/>
                                        <p:tgtEl>
                                          <p:spTgt spid="4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fade">
                                      <p:cBhvr>
                                        <p:cTn id="135" dur="500"/>
                                        <p:tgtEl>
                                          <p:spTgt spid="5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gtEl>
                                        <p:attrNameLst>
                                          <p:attrName>style.visibility</p:attrName>
                                        </p:attrNameLst>
                                      </p:cBhvr>
                                      <p:to>
                                        <p:strVal val="visible"/>
                                      </p:to>
                                    </p:set>
                                    <p:animEffect transition="in" filter="fade">
                                      <p:cBhvr>
                                        <p:cTn id="141" dur="500"/>
                                        <p:tgtEl>
                                          <p:spTgt spid="5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fade">
                                      <p:cBhvr>
                                        <p:cTn id="144" dur="500"/>
                                        <p:tgtEl>
                                          <p:spTgt spid="5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500"/>
                                        <p:tgtEl>
                                          <p:spTgt spid="5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8"/>
                                        </p:tgtEl>
                                        <p:attrNameLst>
                                          <p:attrName>style.visibility</p:attrName>
                                        </p:attrNameLst>
                                      </p:cBhvr>
                                      <p:to>
                                        <p:strVal val="visible"/>
                                      </p:to>
                                    </p:set>
                                    <p:animEffect transition="in" filter="fade">
                                      <p:cBhvr>
                                        <p:cTn id="15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animBg="1"/>
      <p:bldP spid="11" grpId="0"/>
      <p:bldP spid="12" grpId="0"/>
      <p:bldP spid="18" grpId="0" animBg="1"/>
      <p:bldP spid="19" grpId="0" animBg="1"/>
      <p:bldP spid="20" grpId="0" animBg="1"/>
      <p:bldP spid="23" grpId="0"/>
      <p:bldP spid="24" grpId="0"/>
      <p:bldP spid="30" grpId="0"/>
      <p:bldP spid="31" grpId="0" build="p"/>
      <p:bldP spid="39" grpId="0"/>
      <p:bldP spid="40" grpId="0" animBg="1"/>
      <p:bldP spid="42" grpId="0"/>
      <p:bldP spid="43" grpId="0" animBg="1"/>
      <p:bldP spid="44" grpId="0" animBg="1"/>
      <p:bldP spid="46" grpId="0"/>
      <p:bldP spid="48" grpId="0"/>
      <p:bldP spid="51" grpId="0"/>
      <p:bldP spid="49" grpId="0" animBg="1"/>
      <p:bldP spid="50" grpId="0" animBg="1"/>
      <p:bldP spid="53" grpId="0" animBg="1"/>
      <p:bldP spid="54" grpId="0" animBg="1"/>
      <p:bldP spid="55" grpId="0" animBg="1"/>
      <p:bldP spid="56" grpId="0" animBg="1"/>
      <p:bldP spid="57" grpId="0" animBg="1"/>
      <p:bldP spid="5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1619" y="3182288"/>
            <a:ext cx="743327" cy="743327"/>
          </a:xfrm>
          <a:prstGeom prst="rect">
            <a:avLst/>
          </a:prstGeom>
        </p:spPr>
      </p:pic>
      <p:cxnSp>
        <p:nvCxnSpPr>
          <p:cNvPr id="38" name="Straight Arrow Connector 37">
            <a:extLst>
              <a:ext uri="{FF2B5EF4-FFF2-40B4-BE49-F238E27FC236}">
                <a16:creationId xmlns:a16="http://schemas.microsoft.com/office/drawing/2014/main" id="{F9EB518E-34F1-4F23-B67F-EB6D38C7095E}"/>
              </a:ext>
            </a:extLst>
          </p:cNvPr>
          <p:cNvCxnSpPr>
            <a:cxnSpLocks/>
            <a:stCxn id="27" idx="2"/>
            <a:endCxn id="28" idx="0"/>
          </p:cNvCxnSpPr>
          <p:nvPr/>
        </p:nvCxnSpPr>
        <p:spPr>
          <a:xfrm flipH="1">
            <a:off x="4493419" y="2066033"/>
            <a:ext cx="1837463"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27" idx="2"/>
            <a:endCxn id="37" idx="0"/>
          </p:cNvCxnSpPr>
          <p:nvPr/>
        </p:nvCxnSpPr>
        <p:spPr>
          <a:xfrm>
            <a:off x="6330882" y="2066033"/>
            <a:ext cx="1896336" cy="121664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4493419" y="3925615"/>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227218" y="3925615"/>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4239457"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1" name="Rectangle 50">
            <a:extLst>
              <a:ext uri="{FF2B5EF4-FFF2-40B4-BE49-F238E27FC236}">
                <a16:creationId xmlns:a16="http://schemas.microsoft.com/office/drawing/2014/main" id="{881AD202-5D45-4F2A-B091-358D4C24E8BB}"/>
              </a:ext>
            </a:extLst>
          </p:cNvPr>
          <p:cNvSpPr/>
          <p:nvPr/>
        </p:nvSpPr>
        <p:spPr>
          <a:xfrm>
            <a:off x="6582463" y="2554983"/>
            <a:ext cx="181147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DMA params</a:t>
            </a:r>
          </a:p>
        </p:txBody>
      </p:sp>
      <p:sp>
        <p:nvSpPr>
          <p:cNvPr id="56" name="Rectangle 55">
            <a:extLst>
              <a:ext uri="{FF2B5EF4-FFF2-40B4-BE49-F238E27FC236}">
                <a16:creationId xmlns:a16="http://schemas.microsoft.com/office/drawing/2014/main" id="{856F3983-E665-419D-B049-3F47A5DD8562}"/>
              </a:ext>
            </a:extLst>
          </p:cNvPr>
          <p:cNvSpPr/>
          <p:nvPr/>
        </p:nvSpPr>
        <p:spPr>
          <a:xfrm>
            <a:off x="3811954"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sp>
        <p:nvSpPr>
          <p:cNvPr id="57" name="Rectangle 56">
            <a:extLst>
              <a:ext uri="{FF2B5EF4-FFF2-40B4-BE49-F238E27FC236}">
                <a16:creationId xmlns:a16="http://schemas.microsoft.com/office/drawing/2014/main" id="{C40338AC-100E-48EE-948A-12D74B797A71}"/>
              </a:ext>
            </a:extLst>
          </p:cNvPr>
          <p:cNvSpPr/>
          <p:nvPr/>
        </p:nvSpPr>
        <p:spPr>
          <a:xfrm>
            <a:off x="7545753" y="4308998"/>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 policies</a:t>
            </a:r>
          </a:p>
        </p:txBody>
      </p:sp>
      <p:grpSp>
        <p:nvGrpSpPr>
          <p:cNvPr id="2" name="Group 1">
            <a:extLst>
              <a:ext uri="{FF2B5EF4-FFF2-40B4-BE49-F238E27FC236}">
                <a16:creationId xmlns:a16="http://schemas.microsoft.com/office/drawing/2014/main" id="{7EE3CD12-9A8B-482B-B71C-B08EEC9BC0C8}"/>
              </a:ext>
            </a:extLst>
          </p:cNvPr>
          <p:cNvGrpSpPr/>
          <p:nvPr/>
        </p:nvGrpSpPr>
        <p:grpSpPr>
          <a:xfrm>
            <a:off x="5189409" y="1120458"/>
            <a:ext cx="2047209" cy="945575"/>
            <a:chOff x="5189409" y="1120458"/>
            <a:chExt cx="2047209" cy="945575"/>
          </a:xfrm>
        </p:grpSpPr>
        <p:sp>
          <p:nvSpPr>
            <p:cNvPr id="27" name="Rectangle 26">
              <a:extLst>
                <a:ext uri="{FF2B5EF4-FFF2-40B4-BE49-F238E27FC236}">
                  <a16:creationId xmlns:a16="http://schemas.microsoft.com/office/drawing/2014/main" id="{6F8D9AEB-8CB6-43D8-A569-B121AA0DFB63}"/>
                </a:ext>
              </a:extLst>
            </p:cNvPr>
            <p:cNvSpPr/>
            <p:nvPr/>
          </p:nvSpPr>
          <p:spPr>
            <a:xfrm>
              <a:off x="5425145" y="1423097"/>
              <a:ext cx="1811473"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 report</a:t>
              </a:r>
            </a:p>
          </p:txBody>
        </p:sp>
        <p:grpSp>
          <p:nvGrpSpPr>
            <p:cNvPr id="58" name="Group 57">
              <a:extLst>
                <a:ext uri="{FF2B5EF4-FFF2-40B4-BE49-F238E27FC236}">
                  <a16:creationId xmlns:a16="http://schemas.microsoft.com/office/drawing/2014/main" id="{A4C993B1-7CBA-4A4B-8BEB-7CE5D5EABF6B}"/>
                </a:ext>
              </a:extLst>
            </p:cNvPr>
            <p:cNvGrpSpPr/>
            <p:nvPr/>
          </p:nvGrpSpPr>
          <p:grpSpPr>
            <a:xfrm>
              <a:off x="5189409" y="1120458"/>
              <a:ext cx="436820" cy="489741"/>
              <a:chOff x="8115804" y="3109839"/>
              <a:chExt cx="673403" cy="754986"/>
            </a:xfrm>
          </p:grpSpPr>
          <p:pic>
            <p:nvPicPr>
              <p:cNvPr id="59" name="Picture 58">
                <a:extLst>
                  <a:ext uri="{FF2B5EF4-FFF2-40B4-BE49-F238E27FC236}">
                    <a16:creationId xmlns:a16="http://schemas.microsoft.com/office/drawing/2014/main" id="{BB240852-716F-4914-9CB6-B25D89436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0" name="Picture 59">
                <a:extLst>
                  <a:ext uri="{FF2B5EF4-FFF2-40B4-BE49-F238E27FC236}">
                    <a16:creationId xmlns:a16="http://schemas.microsoft.com/office/drawing/2014/main" id="{42D6F439-8136-4649-B197-6A771D6487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7" name="Group 6">
            <a:extLst>
              <a:ext uri="{FF2B5EF4-FFF2-40B4-BE49-F238E27FC236}">
                <a16:creationId xmlns:a16="http://schemas.microsoft.com/office/drawing/2014/main" id="{FA997B97-3A82-41C3-B234-D270A1F7577F}"/>
              </a:ext>
            </a:extLst>
          </p:cNvPr>
          <p:cNvGrpSpPr/>
          <p:nvPr/>
        </p:nvGrpSpPr>
        <p:grpSpPr>
          <a:xfrm>
            <a:off x="3254826" y="3016711"/>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094408" y="3016711"/>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094408" y="4727773"/>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3322510" y="4727773"/>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46" name="Picture 45">
            <a:extLst>
              <a:ext uri="{FF2B5EF4-FFF2-40B4-BE49-F238E27FC236}">
                <a16:creationId xmlns:a16="http://schemas.microsoft.com/office/drawing/2014/main" id="{53B98F16-2116-46D4-89B1-15B2B6C142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7719" y="864307"/>
            <a:ext cx="503697" cy="503697"/>
          </a:xfrm>
          <a:prstGeom prst="rect">
            <a:avLst/>
          </a:prstGeom>
        </p:spPr>
      </p:pic>
      <p:pic>
        <p:nvPicPr>
          <p:cNvPr id="47" name="Picture 46">
            <a:extLst>
              <a:ext uri="{FF2B5EF4-FFF2-40B4-BE49-F238E27FC236}">
                <a16:creationId xmlns:a16="http://schemas.microsoft.com/office/drawing/2014/main" id="{AB0909A0-74A5-4076-80EE-B472493C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8714" y="746270"/>
            <a:ext cx="558545" cy="558545"/>
          </a:xfrm>
          <a:prstGeom prst="rect">
            <a:avLst/>
          </a:prstGeom>
        </p:spPr>
      </p:pic>
      <p:sp>
        <p:nvSpPr>
          <p:cNvPr id="9" name="Rectangle 8">
            <a:extLst>
              <a:ext uri="{FF2B5EF4-FFF2-40B4-BE49-F238E27FC236}">
                <a16:creationId xmlns:a16="http://schemas.microsoft.com/office/drawing/2014/main" id="{B9386B44-E391-47BC-ADFE-53F20DA16D0C}"/>
              </a:ext>
            </a:extLst>
          </p:cNvPr>
          <p:cNvSpPr/>
          <p:nvPr/>
        </p:nvSpPr>
        <p:spPr>
          <a:xfrm>
            <a:off x="6156705" y="969180"/>
            <a:ext cx="851515" cy="369332"/>
          </a:xfrm>
          <a:prstGeom prst="rect">
            <a:avLst/>
          </a:prstGeom>
        </p:spPr>
        <p:txBody>
          <a:bodyPr wrap="none">
            <a:spAutoFit/>
          </a:bodyPr>
          <a:lstStyle/>
          <a:p>
            <a:r>
              <a:rPr lang="en-US" dirty="0"/>
              <a:t>Needs</a:t>
            </a:r>
          </a:p>
        </p:txBody>
      </p:sp>
    </p:spTree>
    <p:extLst>
      <p:ext uri="{BB962C8B-B14F-4D97-AF65-F5344CB8AC3E}">
        <p14:creationId xmlns:p14="http://schemas.microsoft.com/office/powerpoint/2010/main" val="613047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22" presetClass="entr" presetSubtype="1"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up)">
                                      <p:cBhvr>
                                        <p:cTn id="30" dur="500"/>
                                        <p:tgtEl>
                                          <p:spTgt spid="44"/>
                                        </p:tgtEl>
                                      </p:cBhvr>
                                    </p:animEffect>
                                  </p:childTnLst>
                                </p:cTn>
                              </p:par>
                              <p:par>
                                <p:cTn id="31" presetID="22" presetClass="entr" presetSubtype="1"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up)">
                                      <p:cBhvr>
                                        <p:cTn id="33" dur="500"/>
                                        <p:tgtEl>
                                          <p:spTgt spid="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Arrow Connector 116">
            <a:extLst>
              <a:ext uri="{FF2B5EF4-FFF2-40B4-BE49-F238E27FC236}">
                <a16:creationId xmlns:a16="http://schemas.microsoft.com/office/drawing/2014/main" id="{F02B7024-AE43-4F48-BE64-2633E42EB523}"/>
              </a:ext>
            </a:extLst>
          </p:cNvPr>
          <p:cNvCxnSpPr>
            <a:cxnSpLocks/>
            <a:stCxn id="2" idx="2"/>
            <a:endCxn id="113" idx="0"/>
          </p:cNvCxnSpPr>
          <p:nvPr/>
        </p:nvCxnSpPr>
        <p:spPr>
          <a:xfrm>
            <a:off x="4178268" y="2407084"/>
            <a:ext cx="29744"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cxnSp>
        <p:nvCxnSpPr>
          <p:cNvPr id="38" name="Straight Arrow Connector 37">
            <a:extLst>
              <a:ext uri="{FF2B5EF4-FFF2-40B4-BE49-F238E27FC236}">
                <a16:creationId xmlns:a16="http://schemas.microsoft.com/office/drawing/2014/main" id="{F9EB518E-34F1-4F23-B67F-EB6D38C7095E}"/>
              </a:ext>
            </a:extLst>
          </p:cNvPr>
          <p:cNvCxnSpPr>
            <a:cxnSpLocks/>
            <a:stCxn id="2" idx="2"/>
            <a:endCxn id="28" idx="0"/>
          </p:cNvCxnSpPr>
          <p:nvPr/>
        </p:nvCxnSpPr>
        <p:spPr>
          <a:xfrm flipH="1">
            <a:off x="1312412" y="2407084"/>
            <a:ext cx="2865856" cy="1278426"/>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0DA3D2C-9C70-4E2B-A12B-38147D7BB833}"/>
              </a:ext>
            </a:extLst>
          </p:cNvPr>
          <p:cNvCxnSpPr>
            <a:cxnSpLocks/>
            <a:stCxn id="83" idx="0"/>
            <a:endCxn id="37" idx="0"/>
          </p:cNvCxnSpPr>
          <p:nvPr/>
        </p:nvCxnSpPr>
        <p:spPr>
          <a:xfrm>
            <a:off x="4134904" y="2372386"/>
            <a:ext cx="4471402" cy="131312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7C48C98-42D5-466C-B534-FC174777672E}"/>
              </a:ext>
            </a:extLst>
          </p:cNvPr>
          <p:cNvCxnSpPr>
            <a:cxnSpLocks/>
            <a:stCxn id="28" idx="2"/>
            <a:endCxn id="40" idx="0"/>
          </p:cNvCxnSpPr>
          <p:nvPr/>
        </p:nvCxnSpPr>
        <p:spPr>
          <a:xfrm>
            <a:off x="1312412" y="4328446"/>
            <a:ext cx="0" cy="1118743"/>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56118FC-26E3-4A54-8EEA-D0A10AF7475E}"/>
              </a:ext>
            </a:extLst>
          </p:cNvPr>
          <p:cNvCxnSpPr>
            <a:cxnSpLocks/>
            <a:stCxn id="37" idx="2"/>
            <a:endCxn id="41" idx="0"/>
          </p:cNvCxnSpPr>
          <p:nvPr/>
        </p:nvCxnSpPr>
        <p:spPr>
          <a:xfrm>
            <a:off x="8606306" y="4328446"/>
            <a:ext cx="0" cy="1097239"/>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0768AC3-D825-4402-8541-389551861BF0}"/>
              </a:ext>
            </a:extLst>
          </p:cNvPr>
          <p:cNvSpPr/>
          <p:nvPr/>
        </p:nvSpPr>
        <p:spPr>
          <a:xfrm>
            <a:off x="1675304" y="3100292"/>
            <a:ext cx="941353"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MB</a:t>
            </a:r>
          </a:p>
        </p:txBody>
      </p:sp>
      <p:sp>
        <p:nvSpPr>
          <p:cNvPr id="51" name="Rectangle 50">
            <a:extLst>
              <a:ext uri="{FF2B5EF4-FFF2-40B4-BE49-F238E27FC236}">
                <a16:creationId xmlns:a16="http://schemas.microsoft.com/office/drawing/2014/main" id="{881AD202-5D45-4F2A-B091-358D4C24E8BB}"/>
              </a:ext>
            </a:extLst>
          </p:cNvPr>
          <p:cNvSpPr/>
          <p:nvPr/>
        </p:nvSpPr>
        <p:spPr>
          <a:xfrm>
            <a:off x="6343927" y="3071134"/>
            <a:ext cx="102265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56 MB</a:t>
            </a:r>
          </a:p>
        </p:txBody>
      </p:sp>
      <p:sp>
        <p:nvSpPr>
          <p:cNvPr id="56" name="Rectangle 55">
            <a:extLst>
              <a:ext uri="{FF2B5EF4-FFF2-40B4-BE49-F238E27FC236}">
                <a16:creationId xmlns:a16="http://schemas.microsoft.com/office/drawing/2014/main" id="{856F3983-E665-419D-B049-3F47A5DD8562}"/>
              </a:ext>
            </a:extLst>
          </p:cNvPr>
          <p:cNvSpPr/>
          <p:nvPr/>
        </p:nvSpPr>
        <p:spPr>
          <a:xfrm>
            <a:off x="630947"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57" name="Rectangle 56">
            <a:extLst>
              <a:ext uri="{FF2B5EF4-FFF2-40B4-BE49-F238E27FC236}">
                <a16:creationId xmlns:a16="http://schemas.microsoft.com/office/drawing/2014/main" id="{C40338AC-100E-48EE-948A-12D74B797A71}"/>
              </a:ext>
            </a:extLst>
          </p:cNvPr>
          <p:cNvSpPr/>
          <p:nvPr/>
        </p:nvSpPr>
        <p:spPr>
          <a:xfrm>
            <a:off x="7924841"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p>
        </p:txBody>
      </p:sp>
      <p:grpSp>
        <p:nvGrpSpPr>
          <p:cNvPr id="7" name="Group 6">
            <a:extLst>
              <a:ext uri="{FF2B5EF4-FFF2-40B4-BE49-F238E27FC236}">
                <a16:creationId xmlns:a16="http://schemas.microsoft.com/office/drawing/2014/main" id="{FA997B97-3A82-41C3-B234-D270A1F7577F}"/>
              </a:ext>
            </a:extLst>
          </p:cNvPr>
          <p:cNvGrpSpPr/>
          <p:nvPr/>
        </p:nvGrpSpPr>
        <p:grpSpPr>
          <a:xfrm>
            <a:off x="73819" y="3419542"/>
            <a:ext cx="2229193" cy="908904"/>
            <a:chOff x="3254826" y="3016711"/>
            <a:chExt cx="2229193" cy="908904"/>
          </a:xfrm>
        </p:grpSpPr>
        <p:sp>
          <p:nvSpPr>
            <p:cNvPr id="28" name="Rectangle 27">
              <a:extLst>
                <a:ext uri="{FF2B5EF4-FFF2-40B4-BE49-F238E27FC236}">
                  <a16:creationId xmlns:a16="http://schemas.microsoft.com/office/drawing/2014/main" id="{E7962D02-4F9F-4755-9001-BD3C53FA9735}"/>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KB controller enclave report</a:t>
              </a:r>
            </a:p>
          </p:txBody>
        </p:sp>
        <p:grpSp>
          <p:nvGrpSpPr>
            <p:cNvPr id="61" name="Group 60">
              <a:extLst>
                <a:ext uri="{FF2B5EF4-FFF2-40B4-BE49-F238E27FC236}">
                  <a16:creationId xmlns:a16="http://schemas.microsoft.com/office/drawing/2014/main" id="{AE820919-361B-4C08-8B6D-8B682D7700B8}"/>
                </a:ext>
              </a:extLst>
            </p:cNvPr>
            <p:cNvGrpSpPr/>
            <p:nvPr/>
          </p:nvGrpSpPr>
          <p:grpSpPr>
            <a:xfrm>
              <a:off x="3254826" y="3016711"/>
              <a:ext cx="436820" cy="489741"/>
              <a:chOff x="8115804" y="3109839"/>
              <a:chExt cx="673403" cy="754986"/>
            </a:xfrm>
          </p:grpSpPr>
          <p:pic>
            <p:nvPicPr>
              <p:cNvPr id="62" name="Picture 61">
                <a:extLst>
                  <a:ext uri="{FF2B5EF4-FFF2-40B4-BE49-F238E27FC236}">
                    <a16:creationId xmlns:a16="http://schemas.microsoft.com/office/drawing/2014/main" id="{25DA2EFC-FE90-4904-A4E8-350356B8B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3" name="Picture 62">
                <a:extLst>
                  <a:ext uri="{FF2B5EF4-FFF2-40B4-BE49-F238E27FC236}">
                    <a16:creationId xmlns:a16="http://schemas.microsoft.com/office/drawing/2014/main" id="{DC9B6C3A-9169-48D3-97B0-90C5A4280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8" name="Group 7">
            <a:extLst>
              <a:ext uri="{FF2B5EF4-FFF2-40B4-BE49-F238E27FC236}">
                <a16:creationId xmlns:a16="http://schemas.microsoft.com/office/drawing/2014/main" id="{0E37894A-86D8-4F51-8E9A-A5FE550E5C2C}"/>
              </a:ext>
            </a:extLst>
          </p:cNvPr>
          <p:cNvGrpSpPr/>
          <p:nvPr/>
        </p:nvGrpSpPr>
        <p:grpSpPr>
          <a:xfrm>
            <a:off x="7473496" y="3419542"/>
            <a:ext cx="2123410" cy="908904"/>
            <a:chOff x="7094408" y="3016711"/>
            <a:chExt cx="2123410" cy="908904"/>
          </a:xfrm>
        </p:grpSpPr>
        <p:sp>
          <p:nvSpPr>
            <p:cNvPr id="37" name="Rectangle 36">
              <a:extLst>
                <a:ext uri="{FF2B5EF4-FFF2-40B4-BE49-F238E27FC236}">
                  <a16:creationId xmlns:a16="http://schemas.microsoft.com/office/drawing/2014/main" id="{7828F588-422B-425B-86C1-03569FCCB9DD}"/>
                </a:ext>
              </a:extLst>
            </p:cNvPr>
            <p:cNvSpPr/>
            <p:nvPr/>
          </p:nvSpPr>
          <p:spPr>
            <a:xfrm>
              <a:off x="7236618"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GPU controller enclave report</a:t>
              </a:r>
            </a:p>
          </p:txBody>
        </p:sp>
        <p:grpSp>
          <p:nvGrpSpPr>
            <p:cNvPr id="64" name="Group 63">
              <a:extLst>
                <a:ext uri="{FF2B5EF4-FFF2-40B4-BE49-F238E27FC236}">
                  <a16:creationId xmlns:a16="http://schemas.microsoft.com/office/drawing/2014/main" id="{5CA5FA28-4224-4967-A560-81412406208C}"/>
                </a:ext>
              </a:extLst>
            </p:cNvPr>
            <p:cNvGrpSpPr/>
            <p:nvPr/>
          </p:nvGrpSpPr>
          <p:grpSpPr>
            <a:xfrm>
              <a:off x="7094408" y="3016711"/>
              <a:ext cx="436820" cy="489741"/>
              <a:chOff x="8115804" y="3109839"/>
              <a:chExt cx="673403" cy="754986"/>
            </a:xfrm>
          </p:grpSpPr>
          <p:pic>
            <p:nvPicPr>
              <p:cNvPr id="65" name="Picture 64">
                <a:extLst>
                  <a:ext uri="{FF2B5EF4-FFF2-40B4-BE49-F238E27FC236}">
                    <a16:creationId xmlns:a16="http://schemas.microsoft.com/office/drawing/2014/main" id="{62BB9A46-2673-4ABD-B7A2-CF031C089A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6" name="Picture 65">
                <a:extLst>
                  <a:ext uri="{FF2B5EF4-FFF2-40B4-BE49-F238E27FC236}">
                    <a16:creationId xmlns:a16="http://schemas.microsoft.com/office/drawing/2014/main" id="{41BD56A3-0912-4CB2-A32A-62B210B22A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0" name="Group 9">
            <a:extLst>
              <a:ext uri="{FF2B5EF4-FFF2-40B4-BE49-F238E27FC236}">
                <a16:creationId xmlns:a16="http://schemas.microsoft.com/office/drawing/2014/main" id="{101E2402-2B3B-41C3-9856-87DB3822D237}"/>
              </a:ext>
            </a:extLst>
          </p:cNvPr>
          <p:cNvGrpSpPr/>
          <p:nvPr/>
        </p:nvGrpSpPr>
        <p:grpSpPr>
          <a:xfrm>
            <a:off x="7473496" y="5130604"/>
            <a:ext cx="2047210" cy="938017"/>
            <a:chOff x="7094408" y="4727773"/>
            <a:chExt cx="2047210" cy="938017"/>
          </a:xfrm>
        </p:grpSpPr>
        <p:sp>
          <p:nvSpPr>
            <p:cNvPr id="41" name="Rectangle 40">
              <a:extLst>
                <a:ext uri="{FF2B5EF4-FFF2-40B4-BE49-F238E27FC236}">
                  <a16:creationId xmlns:a16="http://schemas.microsoft.com/office/drawing/2014/main" id="{27593FA7-673E-4CDC-B75D-18B7E12EE5E9}"/>
                </a:ext>
              </a:extLst>
            </p:cNvPr>
            <p:cNvSpPr/>
            <p:nvPr/>
          </p:nvSpPr>
          <p:spPr>
            <a:xfrm>
              <a:off x="7312818" y="5022854"/>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B9336748-2B4C-4A78-9E88-9A6671EC4A6B}"/>
                </a:ext>
              </a:extLst>
            </p:cNvPr>
            <p:cNvSpPr/>
            <p:nvPr/>
          </p:nvSpPr>
          <p:spPr>
            <a:xfrm>
              <a:off x="8074818" y="5233514"/>
              <a:ext cx="787395" cy="369332"/>
            </a:xfrm>
            <a:prstGeom prst="rect">
              <a:avLst/>
            </a:prstGeom>
          </p:spPr>
          <p:txBody>
            <a:bodyPr wrap="none">
              <a:spAutoFit/>
            </a:bodyPr>
            <a:lstStyle/>
            <a:p>
              <a:r>
                <a:rPr lang="en-US" dirty="0"/>
                <a:t>report</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5871" y="5111181"/>
              <a:ext cx="503697" cy="503697"/>
            </a:xfrm>
            <a:prstGeom prst="rect">
              <a:avLst/>
            </a:prstGeom>
          </p:spPr>
        </p:pic>
        <p:grpSp>
          <p:nvGrpSpPr>
            <p:cNvPr id="67" name="Group 66">
              <a:extLst>
                <a:ext uri="{FF2B5EF4-FFF2-40B4-BE49-F238E27FC236}">
                  <a16:creationId xmlns:a16="http://schemas.microsoft.com/office/drawing/2014/main" id="{E8AB569A-CC30-4684-841E-523281ABCA5F}"/>
                </a:ext>
              </a:extLst>
            </p:cNvPr>
            <p:cNvGrpSpPr/>
            <p:nvPr/>
          </p:nvGrpSpPr>
          <p:grpSpPr>
            <a:xfrm>
              <a:off x="7094408" y="4727773"/>
              <a:ext cx="436820" cy="489741"/>
              <a:chOff x="8115804" y="3109839"/>
              <a:chExt cx="673403" cy="754986"/>
            </a:xfrm>
          </p:grpSpPr>
          <p:pic>
            <p:nvPicPr>
              <p:cNvPr id="68" name="Picture 67">
                <a:extLst>
                  <a:ext uri="{FF2B5EF4-FFF2-40B4-BE49-F238E27FC236}">
                    <a16:creationId xmlns:a16="http://schemas.microsoft.com/office/drawing/2014/main" id="{A9F4E047-B00F-473B-9392-4A564F0E4C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69" name="Picture 68">
                <a:extLst>
                  <a:ext uri="{FF2B5EF4-FFF2-40B4-BE49-F238E27FC236}">
                    <a16:creationId xmlns:a16="http://schemas.microsoft.com/office/drawing/2014/main" id="{56098C45-5B5D-46F8-970D-CAE6DA644A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 name="Group 10">
            <a:extLst>
              <a:ext uri="{FF2B5EF4-FFF2-40B4-BE49-F238E27FC236}">
                <a16:creationId xmlns:a16="http://schemas.microsoft.com/office/drawing/2014/main" id="{4906D83B-44B5-4A4A-BAD7-E84FBDA59B7B}"/>
              </a:ext>
            </a:extLst>
          </p:cNvPr>
          <p:cNvGrpSpPr/>
          <p:nvPr/>
        </p:nvGrpSpPr>
        <p:grpSpPr>
          <a:xfrm>
            <a:off x="141503" y="5130604"/>
            <a:ext cx="2085309" cy="959521"/>
            <a:chOff x="3322510" y="4727773"/>
            <a:chExt cx="2085309" cy="959521"/>
          </a:xfrm>
        </p:grpSpPr>
        <p:sp>
          <p:nvSpPr>
            <p:cNvPr id="40" name="Rectangle 39">
              <a:extLst>
                <a:ext uri="{FF2B5EF4-FFF2-40B4-BE49-F238E27FC236}">
                  <a16:creationId xmlns:a16="http://schemas.microsoft.com/office/drawing/2014/main" id="{6C5B4F92-29D9-44B2-B004-1CA1E8CB78F5}"/>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19" y="5086554"/>
              <a:ext cx="558545" cy="558545"/>
            </a:xfrm>
            <a:prstGeom prst="rect">
              <a:avLst/>
            </a:prstGeom>
          </p:spPr>
        </p:pic>
        <p:sp>
          <p:nvSpPr>
            <p:cNvPr id="18" name="Rectangle 17">
              <a:extLst>
                <a:ext uri="{FF2B5EF4-FFF2-40B4-BE49-F238E27FC236}">
                  <a16:creationId xmlns:a16="http://schemas.microsoft.com/office/drawing/2014/main" id="{56715B01-BAB0-4E94-9762-72430431226E}"/>
                </a:ext>
              </a:extLst>
            </p:cNvPr>
            <p:cNvSpPr/>
            <p:nvPr/>
          </p:nvSpPr>
          <p:spPr>
            <a:xfrm>
              <a:off x="4341019" y="5255018"/>
              <a:ext cx="787395" cy="369332"/>
            </a:xfrm>
            <a:prstGeom prst="rect">
              <a:avLst/>
            </a:prstGeom>
          </p:spPr>
          <p:txBody>
            <a:bodyPr wrap="none">
              <a:spAutoFit/>
            </a:bodyPr>
            <a:lstStyle/>
            <a:p>
              <a:r>
                <a:rPr lang="en-US" dirty="0"/>
                <a:t>report</a:t>
              </a:r>
            </a:p>
          </p:txBody>
        </p:sp>
        <p:grpSp>
          <p:nvGrpSpPr>
            <p:cNvPr id="70" name="Group 69">
              <a:extLst>
                <a:ext uri="{FF2B5EF4-FFF2-40B4-BE49-F238E27FC236}">
                  <a16:creationId xmlns:a16="http://schemas.microsoft.com/office/drawing/2014/main" id="{648FF8A2-568A-4044-8E09-4DCBCDA52A8A}"/>
                </a:ext>
              </a:extLst>
            </p:cNvPr>
            <p:cNvGrpSpPr/>
            <p:nvPr/>
          </p:nvGrpSpPr>
          <p:grpSpPr>
            <a:xfrm>
              <a:off x="3322510" y="4727773"/>
              <a:ext cx="436820" cy="489741"/>
              <a:chOff x="8115804" y="3109839"/>
              <a:chExt cx="673403" cy="754986"/>
            </a:xfrm>
          </p:grpSpPr>
          <p:pic>
            <p:nvPicPr>
              <p:cNvPr id="71" name="Picture 70">
                <a:extLst>
                  <a:ext uri="{FF2B5EF4-FFF2-40B4-BE49-F238E27FC236}">
                    <a16:creationId xmlns:a16="http://schemas.microsoft.com/office/drawing/2014/main" id="{F9B93E15-710F-4B71-8D90-790458AE24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a:extLst>
                  <a:ext uri="{FF2B5EF4-FFF2-40B4-BE49-F238E27FC236}">
                    <a16:creationId xmlns:a16="http://schemas.microsoft.com/office/drawing/2014/main" id="{4336996A-00AC-4AF0-A772-20B62FE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cxnSp>
        <p:nvCxnSpPr>
          <p:cNvPr id="53" name="Straight Arrow Connector 52">
            <a:extLst>
              <a:ext uri="{FF2B5EF4-FFF2-40B4-BE49-F238E27FC236}">
                <a16:creationId xmlns:a16="http://schemas.microsoft.com/office/drawing/2014/main" id="{EBE3A260-A53F-4260-8A60-DD3C65FFCA11}"/>
              </a:ext>
            </a:extLst>
          </p:cNvPr>
          <p:cNvCxnSpPr>
            <a:cxnSpLocks/>
            <a:stCxn id="16" idx="0"/>
            <a:endCxn id="37" idx="0"/>
          </p:cNvCxnSpPr>
          <p:nvPr/>
        </p:nvCxnSpPr>
        <p:spPr>
          <a:xfrm flipH="1">
            <a:off x="8606306" y="2337706"/>
            <a:ext cx="895060" cy="1347804"/>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E9FADA-F446-4B3F-891D-AF78290AE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1697" y="1611880"/>
            <a:ext cx="864799" cy="864799"/>
          </a:xfrm>
          <a:prstGeom prst="rect">
            <a:avLst/>
          </a:prstGeom>
        </p:spPr>
      </p:pic>
      <p:sp>
        <p:nvSpPr>
          <p:cNvPr id="74" name="Rectangle 73">
            <a:extLst>
              <a:ext uri="{FF2B5EF4-FFF2-40B4-BE49-F238E27FC236}">
                <a16:creationId xmlns:a16="http://schemas.microsoft.com/office/drawing/2014/main" id="{6587ADB4-C0BB-46FE-8A73-2B57758723B9}"/>
              </a:ext>
            </a:extLst>
          </p:cNvPr>
          <p:cNvSpPr/>
          <p:nvPr/>
        </p:nvSpPr>
        <p:spPr>
          <a:xfrm>
            <a:off x="8374202" y="2994842"/>
            <a:ext cx="1157318"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GB</a:t>
            </a:r>
          </a:p>
        </p:txBody>
      </p:sp>
      <p:grpSp>
        <p:nvGrpSpPr>
          <p:cNvPr id="19" name="Group 18">
            <a:extLst>
              <a:ext uri="{FF2B5EF4-FFF2-40B4-BE49-F238E27FC236}">
                <a16:creationId xmlns:a16="http://schemas.microsoft.com/office/drawing/2014/main" id="{1763BB49-07B1-4270-8CE3-84A4C4D5A3D5}"/>
              </a:ext>
            </a:extLst>
          </p:cNvPr>
          <p:cNvGrpSpPr/>
          <p:nvPr/>
        </p:nvGrpSpPr>
        <p:grpSpPr>
          <a:xfrm>
            <a:off x="8491710" y="1447800"/>
            <a:ext cx="1847930" cy="1294995"/>
            <a:chOff x="8491710" y="1003491"/>
            <a:chExt cx="1847930" cy="1294995"/>
          </a:xfrm>
        </p:grpSpPr>
        <p:grpSp>
          <p:nvGrpSpPr>
            <p:cNvPr id="17" name="Group 16">
              <a:extLst>
                <a:ext uri="{FF2B5EF4-FFF2-40B4-BE49-F238E27FC236}">
                  <a16:creationId xmlns:a16="http://schemas.microsoft.com/office/drawing/2014/main" id="{BE426D4F-4376-4843-BC7D-8AEFBB63182C}"/>
                </a:ext>
              </a:extLst>
            </p:cNvPr>
            <p:cNvGrpSpPr/>
            <p:nvPr/>
          </p:nvGrpSpPr>
          <p:grpSpPr>
            <a:xfrm>
              <a:off x="8663090" y="1003491"/>
              <a:ext cx="1676550" cy="1294995"/>
              <a:chOff x="7901426" y="4350104"/>
              <a:chExt cx="1676550" cy="1294995"/>
            </a:xfrm>
          </p:grpSpPr>
          <p:sp>
            <p:nvSpPr>
              <p:cNvPr id="73" name="Rectangle 72">
                <a:extLst>
                  <a:ext uri="{FF2B5EF4-FFF2-40B4-BE49-F238E27FC236}">
                    <a16:creationId xmlns:a16="http://schemas.microsoft.com/office/drawing/2014/main" id="{9A9DAECE-7866-4349-BBD0-E0EA5574D234}"/>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 name="Picture 14">
                <a:extLst>
                  <a:ext uri="{FF2B5EF4-FFF2-40B4-BE49-F238E27FC236}">
                    <a16:creationId xmlns:a16="http://schemas.microsoft.com/office/drawing/2014/main" id="{5342BC1A-E8EC-4B74-933B-3C9C3E1D71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8232" y="4438913"/>
                <a:ext cx="816105" cy="816105"/>
              </a:xfrm>
              <a:prstGeom prst="rect">
                <a:avLst/>
              </a:prstGeom>
            </p:spPr>
          </p:pic>
          <p:sp>
            <p:nvSpPr>
              <p:cNvPr id="16" name="Rectangle 15">
                <a:extLst>
                  <a:ext uri="{FF2B5EF4-FFF2-40B4-BE49-F238E27FC236}">
                    <a16:creationId xmlns:a16="http://schemas.microsoft.com/office/drawing/2014/main" id="{572CE2DB-89B7-4FAC-AF53-366BFB152B9F}"/>
                  </a:ext>
                </a:extLst>
              </p:cNvPr>
              <p:cNvSpPr/>
              <p:nvPr/>
            </p:nvSpPr>
            <p:spPr>
              <a:xfrm>
                <a:off x="7901427" y="5240010"/>
                <a:ext cx="1676549" cy="369332"/>
              </a:xfrm>
              <a:prstGeom prst="rect">
                <a:avLst/>
              </a:prstGeom>
            </p:spPr>
            <p:txBody>
              <a:bodyPr wrap="none">
                <a:spAutoFit/>
              </a:bodyPr>
              <a:lstStyle/>
              <a:p>
                <a:r>
                  <a:rPr lang="en-US" dirty="0"/>
                  <a:t>ML Application</a:t>
                </a:r>
              </a:p>
            </p:txBody>
          </p:sp>
        </p:grpSp>
        <p:pic>
          <p:nvPicPr>
            <p:cNvPr id="75" name="Picture 74">
              <a:extLst>
                <a:ext uri="{FF2B5EF4-FFF2-40B4-BE49-F238E27FC236}">
                  <a16:creationId xmlns:a16="http://schemas.microsoft.com/office/drawing/2014/main" id="{7B4C295D-E047-484D-B82E-BE52CD1D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1710" y="1237974"/>
              <a:ext cx="382133" cy="382134"/>
            </a:xfrm>
            <a:prstGeom prst="rect">
              <a:avLst/>
            </a:prstGeom>
          </p:spPr>
        </p:pic>
        <p:pic>
          <p:nvPicPr>
            <p:cNvPr id="76" name="Picture 75">
              <a:extLst>
                <a:ext uri="{FF2B5EF4-FFF2-40B4-BE49-F238E27FC236}">
                  <a16:creationId xmlns:a16="http://schemas.microsoft.com/office/drawing/2014/main" id="{D47A57CB-0222-49F1-9A70-325B016F2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23" y="1130367"/>
              <a:ext cx="276907" cy="276907"/>
            </a:xfrm>
            <a:prstGeom prst="rect">
              <a:avLst/>
            </a:prstGeom>
          </p:spPr>
        </p:pic>
      </p:grpSp>
      <p:grpSp>
        <p:nvGrpSpPr>
          <p:cNvPr id="77" name="Group 76">
            <a:extLst>
              <a:ext uri="{FF2B5EF4-FFF2-40B4-BE49-F238E27FC236}">
                <a16:creationId xmlns:a16="http://schemas.microsoft.com/office/drawing/2014/main" id="{390878CB-B53B-40C7-8263-D4AAA43581A9}"/>
              </a:ext>
            </a:extLst>
          </p:cNvPr>
          <p:cNvGrpSpPr/>
          <p:nvPr/>
        </p:nvGrpSpPr>
        <p:grpSpPr>
          <a:xfrm>
            <a:off x="3186546" y="1219200"/>
            <a:ext cx="1802319" cy="1639475"/>
            <a:chOff x="8481964" y="1003491"/>
            <a:chExt cx="1802319" cy="1294995"/>
          </a:xfrm>
        </p:grpSpPr>
        <p:grpSp>
          <p:nvGrpSpPr>
            <p:cNvPr id="78" name="Group 77">
              <a:extLst>
                <a:ext uri="{FF2B5EF4-FFF2-40B4-BE49-F238E27FC236}">
                  <a16:creationId xmlns:a16="http://schemas.microsoft.com/office/drawing/2014/main" id="{43F8CAFC-1B5D-4B77-875D-9FF90B81C4AF}"/>
                </a:ext>
              </a:extLst>
            </p:cNvPr>
            <p:cNvGrpSpPr/>
            <p:nvPr/>
          </p:nvGrpSpPr>
          <p:grpSpPr>
            <a:xfrm>
              <a:off x="8663090" y="1003491"/>
              <a:ext cx="1621193" cy="1294995"/>
              <a:chOff x="7901426" y="4350104"/>
              <a:chExt cx="1621193" cy="1294995"/>
            </a:xfrm>
          </p:grpSpPr>
          <p:sp>
            <p:nvSpPr>
              <p:cNvPr id="81" name="Rectangle 80">
                <a:extLst>
                  <a:ext uri="{FF2B5EF4-FFF2-40B4-BE49-F238E27FC236}">
                    <a16:creationId xmlns:a16="http://schemas.microsoft.com/office/drawing/2014/main" id="{8E12A7F9-2454-4568-8CB2-8F8E64E91C69}"/>
                  </a:ext>
                </a:extLst>
              </p:cNvPr>
              <p:cNvSpPr/>
              <p:nvPr/>
            </p:nvSpPr>
            <p:spPr>
              <a:xfrm>
                <a:off x="7901426" y="4350104"/>
                <a:ext cx="1621193" cy="12949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E4C05521-8411-44A9-A771-993FF9558F4B}"/>
                  </a:ext>
                </a:extLst>
              </p:cNvPr>
              <p:cNvSpPr/>
              <p:nvPr/>
            </p:nvSpPr>
            <p:spPr>
              <a:xfrm>
                <a:off x="7947915" y="5260987"/>
                <a:ext cx="1441485" cy="369332"/>
              </a:xfrm>
              <a:prstGeom prst="rect">
                <a:avLst/>
              </a:prstGeom>
            </p:spPr>
            <p:txBody>
              <a:bodyPr wrap="none">
                <a:spAutoFit/>
              </a:bodyPr>
              <a:lstStyle/>
              <a:p>
                <a:r>
                  <a:rPr lang="en-US" dirty="0"/>
                  <a:t>Medical App</a:t>
                </a:r>
              </a:p>
            </p:txBody>
          </p:sp>
        </p:grpSp>
        <p:pic>
          <p:nvPicPr>
            <p:cNvPr id="79" name="Picture 78">
              <a:extLst>
                <a:ext uri="{FF2B5EF4-FFF2-40B4-BE49-F238E27FC236}">
                  <a16:creationId xmlns:a16="http://schemas.microsoft.com/office/drawing/2014/main" id="{F288B445-531E-43F1-9DA5-5B5323FA37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1964" y="1262918"/>
              <a:ext cx="382133" cy="382134"/>
            </a:xfrm>
            <a:prstGeom prst="rect">
              <a:avLst/>
            </a:prstGeom>
          </p:spPr>
        </p:pic>
        <p:pic>
          <p:nvPicPr>
            <p:cNvPr id="80" name="Picture 79">
              <a:extLst>
                <a:ext uri="{FF2B5EF4-FFF2-40B4-BE49-F238E27FC236}">
                  <a16:creationId xmlns:a16="http://schemas.microsoft.com/office/drawing/2014/main" id="{E3B916F6-A245-46C5-B624-50AC79B0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1877" y="1155311"/>
              <a:ext cx="276907" cy="276907"/>
            </a:xfrm>
            <a:prstGeom prst="rect">
              <a:avLst/>
            </a:prstGeom>
          </p:spPr>
        </p:pic>
      </p:grpSp>
      <p:pic>
        <p:nvPicPr>
          <p:cNvPr id="2" name="Picture 1">
            <a:extLst>
              <a:ext uri="{FF2B5EF4-FFF2-40B4-BE49-F238E27FC236}">
                <a16:creationId xmlns:a16="http://schemas.microsoft.com/office/drawing/2014/main" id="{5EF0844A-EC10-4D55-AEDD-DBD3ABD89EBC}"/>
              </a:ext>
            </a:extLst>
          </p:cNvPr>
          <p:cNvPicPr>
            <a:picLocks noChangeAspect="1"/>
          </p:cNvPicPr>
          <p:nvPr/>
        </p:nvPicPr>
        <p:blipFill>
          <a:blip r:embed="rId8"/>
          <a:stretch>
            <a:fillRect/>
          </a:stretch>
        </p:blipFill>
        <p:spPr>
          <a:xfrm>
            <a:off x="3586650" y="1120519"/>
            <a:ext cx="1183235" cy="1286565"/>
          </a:xfrm>
          <a:prstGeom prst="rect">
            <a:avLst/>
          </a:prstGeom>
        </p:spPr>
      </p:pic>
      <p:pic>
        <p:nvPicPr>
          <p:cNvPr id="110" name="Picture 109">
            <a:extLst>
              <a:ext uri="{FF2B5EF4-FFF2-40B4-BE49-F238E27FC236}">
                <a16:creationId xmlns:a16="http://schemas.microsoft.com/office/drawing/2014/main" id="{621F1F93-DE39-4A48-A598-E66AC05265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4702" y="1704516"/>
            <a:ext cx="843835" cy="843835"/>
          </a:xfrm>
          <a:prstGeom prst="rect">
            <a:avLst/>
          </a:prstGeom>
        </p:spPr>
      </p:pic>
      <p:grpSp>
        <p:nvGrpSpPr>
          <p:cNvPr id="112" name="Group 111">
            <a:extLst>
              <a:ext uri="{FF2B5EF4-FFF2-40B4-BE49-F238E27FC236}">
                <a16:creationId xmlns:a16="http://schemas.microsoft.com/office/drawing/2014/main" id="{1F0C0BFD-13D4-4BDE-944F-757F7AFDDCFE}"/>
              </a:ext>
            </a:extLst>
          </p:cNvPr>
          <p:cNvGrpSpPr/>
          <p:nvPr/>
        </p:nvGrpSpPr>
        <p:grpSpPr>
          <a:xfrm>
            <a:off x="2969419" y="3419542"/>
            <a:ext cx="2229193" cy="908904"/>
            <a:chOff x="3254826" y="3016711"/>
            <a:chExt cx="2229193" cy="908904"/>
          </a:xfrm>
        </p:grpSpPr>
        <p:sp>
          <p:nvSpPr>
            <p:cNvPr id="113" name="Rectangle 112">
              <a:extLst>
                <a:ext uri="{FF2B5EF4-FFF2-40B4-BE49-F238E27FC236}">
                  <a16:creationId xmlns:a16="http://schemas.microsoft.com/office/drawing/2014/main" id="{242C1ADB-BD3F-418D-A1E0-00DEEB6299FF}"/>
                </a:ext>
              </a:extLst>
            </p:cNvPr>
            <p:cNvSpPr/>
            <p:nvPr/>
          </p:nvSpPr>
          <p:spPr>
            <a:xfrm>
              <a:off x="3502819" y="3282679"/>
              <a:ext cx="19812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Pump controller enclave report</a:t>
              </a:r>
            </a:p>
          </p:txBody>
        </p:sp>
        <p:grpSp>
          <p:nvGrpSpPr>
            <p:cNvPr id="114" name="Group 113">
              <a:extLst>
                <a:ext uri="{FF2B5EF4-FFF2-40B4-BE49-F238E27FC236}">
                  <a16:creationId xmlns:a16="http://schemas.microsoft.com/office/drawing/2014/main" id="{ADAA3C19-B807-488E-A53A-76C2BC836C92}"/>
                </a:ext>
              </a:extLst>
            </p:cNvPr>
            <p:cNvGrpSpPr/>
            <p:nvPr/>
          </p:nvGrpSpPr>
          <p:grpSpPr>
            <a:xfrm>
              <a:off x="3254826" y="3016711"/>
              <a:ext cx="436820" cy="489741"/>
              <a:chOff x="8115804" y="3109839"/>
              <a:chExt cx="673403" cy="754986"/>
            </a:xfrm>
          </p:grpSpPr>
          <p:pic>
            <p:nvPicPr>
              <p:cNvPr id="115" name="Picture 114">
                <a:extLst>
                  <a:ext uri="{FF2B5EF4-FFF2-40B4-BE49-F238E27FC236}">
                    <a16:creationId xmlns:a16="http://schemas.microsoft.com/office/drawing/2014/main" id="{7C27233F-E712-4AB8-B1C9-19E6887A1B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16" name="Picture 115">
                <a:extLst>
                  <a:ext uri="{FF2B5EF4-FFF2-40B4-BE49-F238E27FC236}">
                    <a16:creationId xmlns:a16="http://schemas.microsoft.com/office/drawing/2014/main" id="{2B08C2BB-296E-498F-8593-74F02146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grpSp>
        <p:nvGrpSpPr>
          <p:cNvPr id="118" name="Group 117">
            <a:extLst>
              <a:ext uri="{FF2B5EF4-FFF2-40B4-BE49-F238E27FC236}">
                <a16:creationId xmlns:a16="http://schemas.microsoft.com/office/drawing/2014/main" id="{B8931FAE-8A7D-431D-8146-EFB9CD9D1359}"/>
              </a:ext>
            </a:extLst>
          </p:cNvPr>
          <p:cNvGrpSpPr/>
          <p:nvPr/>
        </p:nvGrpSpPr>
        <p:grpSpPr>
          <a:xfrm>
            <a:off x="3029509" y="5149741"/>
            <a:ext cx="2101069" cy="959521"/>
            <a:chOff x="3322510" y="4727773"/>
            <a:chExt cx="2101069" cy="959521"/>
          </a:xfrm>
        </p:grpSpPr>
        <p:sp>
          <p:nvSpPr>
            <p:cNvPr id="119" name="Rectangle 118">
              <a:extLst>
                <a:ext uri="{FF2B5EF4-FFF2-40B4-BE49-F238E27FC236}">
                  <a16:creationId xmlns:a16="http://schemas.microsoft.com/office/drawing/2014/main" id="{F96EFB4F-9C2C-4375-B2F1-58177DA3F55F}"/>
                </a:ext>
              </a:extLst>
            </p:cNvPr>
            <p:cNvSpPr/>
            <p:nvPr/>
          </p:nvSpPr>
          <p:spPr>
            <a:xfrm>
              <a:off x="3579019" y="5044358"/>
              <a:ext cx="18288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7476DEEA-2B5C-47BA-B9D5-700611A8D61C}"/>
                </a:ext>
              </a:extLst>
            </p:cNvPr>
            <p:cNvSpPr/>
            <p:nvPr/>
          </p:nvSpPr>
          <p:spPr>
            <a:xfrm>
              <a:off x="4636184" y="5275767"/>
              <a:ext cx="787395" cy="369332"/>
            </a:xfrm>
            <a:prstGeom prst="rect">
              <a:avLst/>
            </a:prstGeom>
          </p:spPr>
          <p:txBody>
            <a:bodyPr wrap="none">
              <a:spAutoFit/>
            </a:bodyPr>
            <a:lstStyle/>
            <a:p>
              <a:r>
                <a:rPr lang="en-US" dirty="0"/>
                <a:t>report</a:t>
              </a:r>
            </a:p>
          </p:txBody>
        </p:sp>
        <p:grpSp>
          <p:nvGrpSpPr>
            <p:cNvPr id="122" name="Group 121">
              <a:extLst>
                <a:ext uri="{FF2B5EF4-FFF2-40B4-BE49-F238E27FC236}">
                  <a16:creationId xmlns:a16="http://schemas.microsoft.com/office/drawing/2014/main" id="{DC0AF733-A298-4B07-9F11-A7B035F21AE0}"/>
                </a:ext>
              </a:extLst>
            </p:cNvPr>
            <p:cNvGrpSpPr/>
            <p:nvPr/>
          </p:nvGrpSpPr>
          <p:grpSpPr>
            <a:xfrm>
              <a:off x="3322510" y="4727773"/>
              <a:ext cx="436820" cy="489741"/>
              <a:chOff x="8115804" y="3109839"/>
              <a:chExt cx="673403" cy="754986"/>
            </a:xfrm>
          </p:grpSpPr>
          <p:pic>
            <p:nvPicPr>
              <p:cNvPr id="123" name="Picture 122">
                <a:extLst>
                  <a:ext uri="{FF2B5EF4-FFF2-40B4-BE49-F238E27FC236}">
                    <a16:creationId xmlns:a16="http://schemas.microsoft.com/office/drawing/2014/main" id="{7C8F7EE4-571C-477C-BBAF-29EDC0D323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124" name="Picture 123">
                <a:extLst>
                  <a:ext uri="{FF2B5EF4-FFF2-40B4-BE49-F238E27FC236}">
                    <a16:creationId xmlns:a16="http://schemas.microsoft.com/office/drawing/2014/main" id="{7C187EB8-692A-451E-BEC3-1E64E6A38A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grpSp>
      <p:pic>
        <p:nvPicPr>
          <p:cNvPr id="111" name="Picture 2" descr="Image result for dana diabecare rs">
            <a:extLst>
              <a:ext uri="{FF2B5EF4-FFF2-40B4-BE49-F238E27FC236}">
                <a16:creationId xmlns:a16="http://schemas.microsoft.com/office/drawing/2014/main" id="{B542EA97-C0AF-4F8B-BA09-F2669F3D3D8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5338" y="5509651"/>
            <a:ext cx="1113234" cy="556617"/>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a:extLst>
              <a:ext uri="{FF2B5EF4-FFF2-40B4-BE49-F238E27FC236}">
                <a16:creationId xmlns:a16="http://schemas.microsoft.com/office/drawing/2014/main" id="{E243CCE1-E058-46FD-98A4-AA80BF141F3C}"/>
              </a:ext>
            </a:extLst>
          </p:cNvPr>
          <p:cNvCxnSpPr>
            <a:cxnSpLocks/>
            <a:stCxn id="113" idx="2"/>
            <a:endCxn id="119" idx="0"/>
          </p:cNvCxnSpPr>
          <p:nvPr/>
        </p:nvCxnSpPr>
        <p:spPr>
          <a:xfrm flipH="1">
            <a:off x="4200418" y="4328446"/>
            <a:ext cx="7594" cy="113788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D6620FC-D019-4037-9E33-DD5CBBC110C5}"/>
              </a:ext>
            </a:extLst>
          </p:cNvPr>
          <p:cNvSpPr/>
          <p:nvPr/>
        </p:nvSpPr>
        <p:spPr>
          <a:xfrm>
            <a:off x="3552400" y="4711829"/>
            <a:ext cx="1362929"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Exclusive</a:t>
            </a:r>
          </a:p>
        </p:txBody>
      </p:sp>
      <p:sp>
        <p:nvSpPr>
          <p:cNvPr id="127" name="Rectangle 126">
            <a:extLst>
              <a:ext uri="{FF2B5EF4-FFF2-40B4-BE49-F238E27FC236}">
                <a16:creationId xmlns:a16="http://schemas.microsoft.com/office/drawing/2014/main" id="{4CAC6967-A0B5-4342-A6B2-B1CA1C250EDF}"/>
              </a:ext>
            </a:extLst>
          </p:cNvPr>
          <p:cNvSpPr/>
          <p:nvPr/>
        </p:nvSpPr>
        <p:spPr>
          <a:xfrm>
            <a:off x="3599544" y="3082377"/>
            <a:ext cx="1206522" cy="3134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MB</a:t>
            </a:r>
          </a:p>
        </p:txBody>
      </p:sp>
    </p:spTree>
    <p:extLst>
      <p:ext uri="{BB962C8B-B14F-4D97-AF65-F5344CB8AC3E}">
        <p14:creationId xmlns:p14="http://schemas.microsoft.com/office/powerpoint/2010/main" val="9428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500"/>
                                        <p:tgtEl>
                                          <p:spTgt spid="77"/>
                                        </p:tgtEl>
                                      </p:cBhvr>
                                    </p:animEffect>
                                  </p:childTnLst>
                                </p:cTn>
                              </p:par>
                              <p:par>
                                <p:cTn id="53" presetID="10"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0" presetClass="entr" presetSubtype="0" fill="hold" nodeType="with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par>
                                <p:cTn id="59" presetID="10"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animEffect transition="in" filter="fade">
                                      <p:cBhvr>
                                        <p:cTn id="61" dur="500"/>
                                        <p:tgtEl>
                                          <p:spTgt spid="118"/>
                                        </p:tgtEl>
                                      </p:cBhvr>
                                    </p:animEffect>
                                  </p:childTnLst>
                                </p:cTn>
                              </p:par>
                              <p:par>
                                <p:cTn id="62" presetID="10" presetClass="entr" presetSubtype="0" fill="hold" nodeType="withEffect">
                                  <p:stCondLst>
                                    <p:cond delay="0"/>
                                  </p:stCondLst>
                                  <p:childTnLst>
                                    <p:set>
                                      <p:cBhvr>
                                        <p:cTn id="63" dur="1" fill="hold">
                                          <p:stCondLst>
                                            <p:cond delay="0"/>
                                          </p:stCondLst>
                                        </p:cTn>
                                        <p:tgtEl>
                                          <p:spTgt spid="125"/>
                                        </p:tgtEl>
                                        <p:attrNameLst>
                                          <p:attrName>style.visibility</p:attrName>
                                        </p:attrNameLst>
                                      </p:cBhvr>
                                      <p:to>
                                        <p:strVal val="visible"/>
                                      </p:to>
                                    </p:set>
                                    <p:animEffect transition="in" filter="fade">
                                      <p:cBhvr>
                                        <p:cTn id="64" dur="500"/>
                                        <p:tgtEl>
                                          <p:spTgt spid="1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6"/>
                                        </p:tgtEl>
                                        <p:attrNameLst>
                                          <p:attrName>style.visibility</p:attrName>
                                        </p:attrNameLst>
                                      </p:cBhvr>
                                      <p:to>
                                        <p:strVal val="visible"/>
                                      </p:to>
                                    </p:set>
                                    <p:animEffect transition="in" filter="fade">
                                      <p:cBhvr>
                                        <p:cTn id="67" dur="500"/>
                                        <p:tgtEl>
                                          <p:spTgt spid="12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7"/>
                                        </p:tgtEl>
                                        <p:attrNameLst>
                                          <p:attrName>style.visibility</p:attrName>
                                        </p:attrNameLst>
                                      </p:cBhvr>
                                      <p:to>
                                        <p:strVal val="visible"/>
                                      </p:to>
                                    </p:set>
                                    <p:animEffect transition="in" filter="fade">
                                      <p:cBhvr>
                                        <p:cTn id="70" dur="500"/>
                                        <p:tgtEl>
                                          <p:spTgt spid="12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fade">
                                      <p:cBhvr>
                                        <p:cTn id="75" dur="500"/>
                                        <p:tgtEl>
                                          <p:spTgt spid="5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animEffect transition="in" filter="fade">
                                      <p:cBhvr>
                                        <p:cTn id="81" dur="500"/>
                                        <p:tgtEl>
                                          <p:spTgt spid="74"/>
                                        </p:tgtEl>
                                      </p:cBhvr>
                                    </p:animEffect>
                                  </p:childTnLst>
                                </p:cTn>
                              </p:par>
                              <p:par>
                                <p:cTn id="82" presetID="10" presetClass="entr" presetSubtype="0" fill="hold"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6" grpId="0" animBg="1"/>
      <p:bldP spid="57" grpId="0" animBg="1"/>
      <p:bldP spid="74" grpId="0" animBg="1"/>
      <p:bldP spid="126" grpId="0" animBg="1"/>
      <p:bldP spid="1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endParaRPr lang="en-US" dirty="0"/>
          </a:p>
          <a:p>
            <a:pPr marL="0" indent="0">
              <a:buNone/>
            </a:pPr>
            <a:endParaRPr lang="en-US" sz="1400" dirty="0"/>
          </a:p>
          <a:p>
            <a:r>
              <a:rPr lang="en-US" dirty="0"/>
              <a:t>Shared memory communication</a:t>
            </a:r>
          </a:p>
          <a:p>
            <a:endParaRPr lang="en-US" dirty="0"/>
          </a:p>
          <a:p>
            <a:pPr marL="0" indent="0">
              <a:buNone/>
            </a:pPr>
            <a:endParaRPr lang="en-US" sz="1400" dirty="0"/>
          </a:p>
          <a:p>
            <a:r>
              <a:rPr lang="en-US" dirty="0"/>
              <a:t>Platform awareness</a:t>
            </a:r>
          </a:p>
          <a:p>
            <a:endParaRPr lang="en-US" dirty="0"/>
          </a:p>
          <a:p>
            <a:pPr marL="0" indent="0">
              <a:buNone/>
            </a:pPr>
            <a:endParaRPr lang="en-US" sz="1400" dirty="0"/>
          </a:p>
          <a:p>
            <a:r>
              <a:rPr lang="en-US" dirty="0"/>
              <a:t>Platform-wide attestation</a:t>
            </a:r>
          </a:p>
          <a:p>
            <a:pPr marL="361950" lvl="1" indent="0">
              <a:buNone/>
            </a:pPr>
            <a:r>
              <a:rPr lang="en-US" dirty="0"/>
              <a:t> </a:t>
            </a:r>
          </a:p>
        </p:txBody>
      </p:sp>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9" end="9"/>
                                            </p:txEl>
                                          </p:spTgt>
                                        </p:tgtEl>
                                        <p:attrNameLst>
                                          <p:attrName>style.visibility</p:attrName>
                                        </p:attrNameLst>
                                      </p:cBhvr>
                                      <p:to>
                                        <p:strVal val="visible"/>
                                      </p:to>
                                    </p:set>
                                    <p:animEffect transition="in" filter="fade">
                                      <p:cBhvr>
                                        <p:cTn id="2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18288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1039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2885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47244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5397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28956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385536"/>
            <a:ext cx="3187724" cy="646331"/>
          </a:xfrm>
          <a:prstGeom prst="rect">
            <a:avLst/>
          </a:prstGeom>
          <a:noFill/>
        </p:spPr>
        <p:txBody>
          <a:bodyPr wrap="square" rtlCol="0">
            <a:spAutoFit/>
          </a:bodyPr>
          <a:lstStyle/>
          <a:p>
            <a:r>
              <a:rPr lang="en-US" dirty="0"/>
              <a:t>FPGA running application class RISC-V core with PMP</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2D789E1-D35E-4AF1-B16C-3C7D10ADCC52}"/>
                  </a:ext>
                </a:extLst>
              </p:cNvPr>
              <p:cNvSpPr txBox="1"/>
              <p:nvPr/>
            </p:nvSpPr>
            <p:spPr>
              <a:xfrm>
                <a:off x="8849495" y="4648200"/>
                <a:ext cx="3187724"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2</m:t>
                        </m:r>
                      </m:sup>
                    </m:sSup>
                    <m:r>
                      <a:rPr lang="en-US" b="0" i="1" smtClean="0">
                        <a:latin typeface="Cambria Math" panose="02040503050406030204" pitchFamily="18" charset="0"/>
                      </a:rPr>
                      <m:t>𝐶</m:t>
                    </m:r>
                  </m:oMath>
                </a14:m>
                <a:r>
                  <a:rPr lang="en-US" dirty="0"/>
                  <a:t> over GPIO</a:t>
                </a:r>
              </a:p>
              <a:p>
                <a:pPr marL="285750" indent="-285750">
                  <a:buFont typeface="Arial" panose="020B0604020202020204" pitchFamily="34" charset="0"/>
                  <a:buChar char="•"/>
                </a:pPr>
                <a:r>
                  <a:rPr lang="en-US" dirty="0"/>
                  <a:t>2.5 KLoC peripheral code</a:t>
                </a:r>
              </a:p>
              <a:p>
                <a:pPr marL="285750" indent="-285750">
                  <a:buFont typeface="Arial" panose="020B0604020202020204" pitchFamily="34" charset="0"/>
                  <a:buChar char="•"/>
                </a:pPr>
                <a:r>
                  <a:rPr lang="en-US" dirty="0"/>
                  <a:t>50 LoC for driver</a:t>
                </a:r>
              </a:p>
              <a:p>
                <a:pPr marL="285750" indent="-285750">
                  <a:buFont typeface="Arial" panose="020B0604020202020204" pitchFamily="34" charset="0"/>
                  <a:buChar char="•"/>
                </a:pPr>
                <a:r>
                  <a:rPr lang="en-US" dirty="0"/>
                  <a:t>Attestation 60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p:txBody>
          </p:sp>
        </mc:Choice>
        <mc:Fallback xmlns="">
          <p:sp>
            <p:nvSpPr>
              <p:cNvPr id="13" name="TextBox 12">
                <a:extLst>
                  <a:ext uri="{FF2B5EF4-FFF2-40B4-BE49-F238E27FC236}">
                    <a16:creationId xmlns:a16="http://schemas.microsoft.com/office/drawing/2014/main" id="{22D789E1-D35E-4AF1-B16C-3C7D10ADCC52}"/>
                  </a:ext>
                </a:extLst>
              </p:cNvPr>
              <p:cNvSpPr txBox="1">
                <a:spLocks noRot="1" noChangeAspect="1" noMove="1" noResize="1" noEditPoints="1" noAdjustHandles="1" noChangeArrowheads="1" noChangeShapeType="1" noTextEdit="1"/>
              </p:cNvSpPr>
              <p:nvPr/>
            </p:nvSpPr>
            <p:spPr>
              <a:xfrm>
                <a:off x="8849495" y="4648200"/>
                <a:ext cx="3187724" cy="1200329"/>
              </a:xfrm>
              <a:prstGeom prst="rect">
                <a:avLst/>
              </a:prstGeom>
              <a:blipFill>
                <a:blip r:embed="rId3"/>
                <a:stretch>
                  <a:fillRect l="-1338" t="-3061" b="-7143"/>
                </a:stretch>
              </a:blipFill>
            </p:spPr>
            <p:txBody>
              <a:bodyPr/>
              <a:lstStyle/>
              <a:p>
                <a:r>
                  <a:rPr lang="en-US">
                    <a:noFill/>
                  </a:rPr>
                  <a:t> </a:t>
                </a:r>
              </a:p>
            </p:txBody>
          </p:sp>
        </mc:Fallback>
      </mc:AlternateContent>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286896" y="6308726"/>
            <a:ext cx="10439400" cy="461665"/>
          </a:xfrm>
          <a:prstGeom prst="rect">
            <a:avLst/>
          </a:prstGeom>
        </p:spPr>
        <p:txBody>
          <a:bodyPr wrap="square">
            <a:spAutoFit/>
          </a:bodyPr>
          <a:lstStyle/>
          <a:p>
            <a:r>
              <a:rPr lang="en-US" sz="800" dirty="0"/>
              <a:t>* Florian </a:t>
            </a:r>
            <a:r>
              <a:rPr lang="en-US" sz="800" dirty="0" err="1"/>
              <a:t>Zaruba</a:t>
            </a:r>
            <a:r>
              <a:rPr lang="en-US" sz="800" dirty="0"/>
              <a:t> et. al. 2020. A 4096-core RISC-</a:t>
            </a:r>
            <a:r>
              <a:rPr lang="en-US" sz="800" dirty="0" err="1"/>
              <a:t>VChiplet</a:t>
            </a:r>
            <a:r>
              <a:rPr lang="en-US" sz="800" dirty="0"/>
              <a:t> Architecture for Ultra-efficient Floating-point Computing. In2020 </a:t>
            </a:r>
            <a:r>
              <a:rPr lang="en-US" sz="800" dirty="0" err="1"/>
              <a:t>IEEEHot</a:t>
            </a:r>
            <a:r>
              <a:rPr lang="en-US" sz="800" dirty="0"/>
              <a:t> Chips 32 Symposium (HCS). IEEE Computer Society, 1–24.</a:t>
            </a:r>
          </a:p>
          <a:p>
            <a:endParaRPr lang="en-US" sz="800" dirty="0"/>
          </a:p>
          <a:p>
            <a:r>
              <a:rPr lang="en-US" sz="800" dirty="0"/>
              <a:t>** F. </a:t>
            </a:r>
            <a:r>
              <a:rPr lang="en-US" sz="800" dirty="0" err="1"/>
              <a:t>Zaruba</a:t>
            </a:r>
            <a:r>
              <a:rPr lang="en-US" sz="800" dirty="0"/>
              <a:t> et. al. 2020.Snitch: A </a:t>
            </a:r>
            <a:r>
              <a:rPr lang="en-US" sz="800" dirty="0" err="1"/>
              <a:t>tinyPseudo</a:t>
            </a:r>
            <a:r>
              <a:rPr lang="en-US" sz="800" dirty="0"/>
              <a:t> Dual-Issue Processor for Area and Energy Efficient </a:t>
            </a:r>
            <a:r>
              <a:rPr lang="en-US" sz="800" dirty="0" err="1"/>
              <a:t>Executionof</a:t>
            </a:r>
            <a:r>
              <a:rPr lang="en-US" sz="800" dirty="0"/>
              <a:t> Floating-Point Intensive </a:t>
            </a:r>
            <a:r>
              <a:rPr lang="en-US" sz="800" dirty="0" err="1"/>
              <a:t>Workloads.IEEE</a:t>
            </a:r>
            <a:r>
              <a:rPr lang="en-US" sz="800" dirty="0"/>
              <a:t> Trans. </a:t>
            </a:r>
            <a:r>
              <a:rPr lang="en-US" sz="800" dirty="0" err="1"/>
              <a:t>Comput</a:t>
            </a:r>
            <a:r>
              <a:rPr lang="en-US" sz="8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Summary</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8965" y="1752886"/>
            <a:ext cx="480026" cy="480026"/>
          </a:xfrm>
          <a:prstGeom prst="rect">
            <a:avLst/>
          </a:prstGeom>
        </p:spPr>
      </p:pic>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9400" y="2443726"/>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314894" y="3445103"/>
            <a:ext cx="1676400" cy="338554"/>
          </a:xfrm>
          <a:prstGeom prst="rect">
            <a:avLst/>
          </a:prstGeom>
          <a:noFill/>
        </p:spPr>
        <p:txBody>
          <a:bodyPr wrap="square" rtlCol="0">
            <a:spAutoFit/>
          </a:bodyPr>
          <a:lstStyle/>
          <a:p>
            <a:pPr algn="ctr"/>
            <a:r>
              <a:rPr lang="en-US" sz="1600" dirty="0"/>
              <a:t>Remote system</a:t>
            </a:r>
          </a:p>
        </p:txBody>
      </p:sp>
      <p:sp>
        <p:nvSpPr>
          <p:cNvPr id="56" name="Rectangle: Rounded Corners 55">
            <a:extLst>
              <a:ext uri="{FF2B5EF4-FFF2-40B4-BE49-F238E27FC236}">
                <a16:creationId xmlns:a16="http://schemas.microsoft.com/office/drawing/2014/main" id="{B97D4C28-DFB0-4C56-8E21-A2F327FD092E}"/>
              </a:ext>
            </a:extLst>
          </p:cNvPr>
          <p:cNvSpPr/>
          <p:nvPr/>
        </p:nvSpPr>
        <p:spPr>
          <a:xfrm>
            <a:off x="8951359" y="1082398"/>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PIE</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3248799" y="2530547"/>
            <a:ext cx="2789429" cy="389980"/>
          </a:xfrm>
          <a:prstGeom prst="roundRect">
            <a:avLst>
              <a:gd name="adj" fmla="val 0"/>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ProtectIOn</a:t>
            </a:r>
            <a:endParaRPr lang="en-US" dirty="0">
              <a:solidFill>
                <a:schemeClr val="tx1"/>
              </a:solidFill>
            </a:endParaRPr>
          </a:p>
        </p:txBody>
      </p:sp>
    </p:spTree>
    <p:extLst>
      <p:ext uri="{BB962C8B-B14F-4D97-AF65-F5344CB8AC3E}">
        <p14:creationId xmlns:p14="http://schemas.microsoft.com/office/powerpoint/2010/main" val="18362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3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3/17/2021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3/17/2021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FDC0DE-CCAB-4191-846B-18B449ACBE5A}"/>
              </a:ext>
            </a:extLst>
          </p:cNvPr>
          <p:cNvSpPr>
            <a:spLocks noGrp="1"/>
          </p:cNvSpPr>
          <p:nvPr>
            <p:ph idx="1"/>
          </p:nvPr>
        </p:nvSpPr>
        <p:spPr/>
        <p:txBody>
          <a:bodyPr/>
          <a:lstStyle/>
          <a:p>
            <a:r>
              <a:rPr lang="en-US" dirty="0"/>
              <a:t>RISC-V PMP: Physical Memory Protection</a:t>
            </a:r>
          </a:p>
        </p:txBody>
      </p:sp>
      <p:sp>
        <p:nvSpPr>
          <p:cNvPr id="3" name="Date Placeholder 2">
            <a:extLst>
              <a:ext uri="{FF2B5EF4-FFF2-40B4-BE49-F238E27FC236}">
                <a16:creationId xmlns:a16="http://schemas.microsoft.com/office/drawing/2014/main" id="{6DDFA75E-F705-4B15-871A-99393D01805B}"/>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634A7356-21E0-4707-A38B-3F772E0ED64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1D79DFD7-E029-4D1D-A992-52AD5F4EBEC8}"/>
              </a:ext>
            </a:extLst>
          </p:cNvPr>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a:extLst>
              <a:ext uri="{FF2B5EF4-FFF2-40B4-BE49-F238E27FC236}">
                <a16:creationId xmlns:a16="http://schemas.microsoft.com/office/drawing/2014/main" id="{6C9BA49B-D58D-436D-9C1E-C3A4775D1C86}"/>
              </a:ext>
            </a:extLst>
          </p:cNvPr>
          <p:cNvSpPr>
            <a:spLocks noGrp="1"/>
          </p:cNvSpPr>
          <p:nvPr>
            <p:ph type="title"/>
          </p:nvPr>
        </p:nvSpPr>
        <p:spPr/>
        <p:txBody>
          <a:bodyPr/>
          <a:lstStyle/>
          <a:p>
            <a:r>
              <a:rPr lang="en-US" dirty="0"/>
              <a:t>Secure Communication</a:t>
            </a:r>
          </a:p>
        </p:txBody>
      </p:sp>
      <p:sp>
        <p:nvSpPr>
          <p:cNvPr id="7" name="Rectangle 6">
            <a:extLst>
              <a:ext uri="{FF2B5EF4-FFF2-40B4-BE49-F238E27FC236}">
                <a16:creationId xmlns:a16="http://schemas.microsoft.com/office/drawing/2014/main" id="{06A3730C-E301-4B14-A3D8-D8ED08A3C579}"/>
              </a:ext>
            </a:extLst>
          </p:cNvPr>
          <p:cNvSpPr/>
          <p:nvPr/>
        </p:nvSpPr>
        <p:spPr>
          <a:xfrm>
            <a:off x="2969419" y="3352800"/>
            <a:ext cx="5791200" cy="43135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8B41EC-ACDA-4EEB-A49F-4C31095AC342}"/>
              </a:ext>
            </a:extLst>
          </p:cNvPr>
          <p:cNvSpPr/>
          <p:nvPr/>
        </p:nvSpPr>
        <p:spPr>
          <a:xfrm>
            <a:off x="2969419" y="3352800"/>
            <a:ext cx="693313"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9" name="Rectangle 8">
            <a:extLst>
              <a:ext uri="{FF2B5EF4-FFF2-40B4-BE49-F238E27FC236}">
                <a16:creationId xmlns:a16="http://schemas.microsoft.com/office/drawing/2014/main" id="{73A9958D-1C94-4CDC-ACBF-9EE74DD0B25A}"/>
              </a:ext>
            </a:extLst>
          </p:cNvPr>
          <p:cNvSpPr/>
          <p:nvPr/>
        </p:nvSpPr>
        <p:spPr>
          <a:xfrm>
            <a:off x="4070563" y="3352800"/>
            <a:ext cx="1032456"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0" name="Rectangle 9">
            <a:extLst>
              <a:ext uri="{FF2B5EF4-FFF2-40B4-BE49-F238E27FC236}">
                <a16:creationId xmlns:a16="http://schemas.microsoft.com/office/drawing/2014/main" id="{DB822A45-60CD-4FC1-ACAF-8D5AFA68C79E}"/>
              </a:ext>
            </a:extLst>
          </p:cNvPr>
          <p:cNvSpPr/>
          <p:nvPr/>
        </p:nvSpPr>
        <p:spPr>
          <a:xfrm>
            <a:off x="5561670" y="3352800"/>
            <a:ext cx="1674949" cy="43135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1" name="Rectangle 10">
            <a:extLst>
              <a:ext uri="{FF2B5EF4-FFF2-40B4-BE49-F238E27FC236}">
                <a16:creationId xmlns:a16="http://schemas.microsoft.com/office/drawing/2014/main" id="{722DBC73-05C7-4BF0-9442-97D68808BAFF}"/>
              </a:ext>
            </a:extLst>
          </p:cNvPr>
          <p:cNvSpPr/>
          <p:nvPr/>
        </p:nvSpPr>
        <p:spPr>
          <a:xfrm>
            <a:off x="7384030" y="3352800"/>
            <a:ext cx="1085451" cy="43135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2" name="Rectangle 11">
            <a:extLst>
              <a:ext uri="{FF2B5EF4-FFF2-40B4-BE49-F238E27FC236}">
                <a16:creationId xmlns:a16="http://schemas.microsoft.com/office/drawing/2014/main" id="{5265067E-D544-413F-8625-08A618003CFA}"/>
              </a:ext>
            </a:extLst>
          </p:cNvPr>
          <p:cNvSpPr/>
          <p:nvPr/>
        </p:nvSpPr>
        <p:spPr>
          <a:xfrm>
            <a:off x="6086265" y="2581136"/>
            <a:ext cx="628698" cy="461665"/>
          </a:xfrm>
          <a:prstGeom prst="rect">
            <a:avLst/>
          </a:prstGeom>
        </p:spPr>
        <p:txBody>
          <a:bodyPr wrap="none">
            <a:spAutoFit/>
          </a:bodyPr>
          <a:lstStyle/>
          <a:p>
            <a:r>
              <a:rPr lang="en-US" sz="2400" dirty="0"/>
              <a:t>OS</a:t>
            </a:r>
          </a:p>
        </p:txBody>
      </p:sp>
      <p:cxnSp>
        <p:nvCxnSpPr>
          <p:cNvPr id="14" name="Straight Arrow Connector 13">
            <a:extLst>
              <a:ext uri="{FF2B5EF4-FFF2-40B4-BE49-F238E27FC236}">
                <a16:creationId xmlns:a16="http://schemas.microsoft.com/office/drawing/2014/main" id="{B157324C-8BFB-4299-A591-7C58D39F599F}"/>
              </a:ext>
            </a:extLst>
          </p:cNvPr>
          <p:cNvCxnSpPr>
            <a:cxnSpLocks/>
            <a:stCxn id="12" idx="2"/>
            <a:endCxn id="10" idx="0"/>
          </p:cNvCxnSpPr>
          <p:nvPr/>
        </p:nvCxnSpPr>
        <p:spPr>
          <a:xfrm flipH="1">
            <a:off x="6399145" y="3042801"/>
            <a:ext cx="1469" cy="309999"/>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4F4159-BCF0-4B4C-A1C1-DEE1D7ECF511}"/>
              </a:ext>
            </a:extLst>
          </p:cNvPr>
          <p:cNvCxnSpPr>
            <a:cxnSpLocks/>
            <a:stCxn id="12" idx="1"/>
            <a:endCxn id="9" idx="0"/>
          </p:cNvCxnSpPr>
          <p:nvPr/>
        </p:nvCxnSpPr>
        <p:spPr>
          <a:xfrm rot="10800000" flipV="1">
            <a:off x="4586791" y="2811968"/>
            <a:ext cx="1499474"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C1ECEE69-EB33-4471-A23D-EC5A11C9F8A6}"/>
              </a:ext>
            </a:extLst>
          </p:cNvPr>
          <p:cNvSpPr/>
          <p:nvPr/>
        </p:nvSpPr>
        <p:spPr>
          <a:xfrm>
            <a:off x="4320091"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9CDBC-A2B8-42B5-9E1E-DB6512B69681}"/>
              </a:ext>
            </a:extLst>
          </p:cNvPr>
          <p:cNvSpPr/>
          <p:nvPr/>
        </p:nvSpPr>
        <p:spPr>
          <a:xfrm>
            <a:off x="1908788" y="3845544"/>
            <a:ext cx="652743" cy="307777"/>
          </a:xfrm>
          <a:prstGeom prst="rect">
            <a:avLst/>
          </a:prstGeom>
        </p:spPr>
        <p:txBody>
          <a:bodyPr wrap="none">
            <a:spAutoFit/>
          </a:bodyPr>
          <a:lstStyle/>
          <a:p>
            <a:r>
              <a:rPr lang="en-US" sz="1400" dirty="0"/>
              <a:t>Pmp0</a:t>
            </a:r>
          </a:p>
        </p:txBody>
      </p:sp>
      <p:sp>
        <p:nvSpPr>
          <p:cNvPr id="24" name="Rectangle 23">
            <a:extLst>
              <a:ext uri="{FF2B5EF4-FFF2-40B4-BE49-F238E27FC236}">
                <a16:creationId xmlns:a16="http://schemas.microsoft.com/office/drawing/2014/main" id="{9AB2D8A1-FFD5-49C0-B1B3-280D77710520}"/>
              </a:ext>
            </a:extLst>
          </p:cNvPr>
          <p:cNvSpPr/>
          <p:nvPr/>
        </p:nvSpPr>
        <p:spPr>
          <a:xfrm>
            <a:off x="1908788" y="4393397"/>
            <a:ext cx="652743" cy="307777"/>
          </a:xfrm>
          <a:prstGeom prst="rect">
            <a:avLst/>
          </a:prstGeom>
        </p:spPr>
        <p:txBody>
          <a:bodyPr wrap="none">
            <a:spAutoFit/>
          </a:bodyPr>
          <a:lstStyle/>
          <a:p>
            <a:r>
              <a:rPr lang="en-US" sz="1400" dirty="0"/>
              <a:t>Pmp1</a:t>
            </a:r>
          </a:p>
        </p:txBody>
      </p:sp>
      <p:sp>
        <p:nvSpPr>
          <p:cNvPr id="25" name="Rectangle 24">
            <a:extLst>
              <a:ext uri="{FF2B5EF4-FFF2-40B4-BE49-F238E27FC236}">
                <a16:creationId xmlns:a16="http://schemas.microsoft.com/office/drawing/2014/main" id="{163119ED-9187-4F2F-AD1D-600F0836ED75}"/>
              </a:ext>
            </a:extLst>
          </p:cNvPr>
          <p:cNvSpPr/>
          <p:nvPr/>
        </p:nvSpPr>
        <p:spPr>
          <a:xfrm>
            <a:off x="1908788" y="4914089"/>
            <a:ext cx="652743" cy="307777"/>
          </a:xfrm>
          <a:prstGeom prst="rect">
            <a:avLst/>
          </a:prstGeom>
        </p:spPr>
        <p:txBody>
          <a:bodyPr wrap="none">
            <a:spAutoFit/>
          </a:bodyPr>
          <a:lstStyle/>
          <a:p>
            <a:r>
              <a:rPr lang="en-US" sz="1400" dirty="0"/>
              <a:t>Pmp2</a:t>
            </a:r>
          </a:p>
        </p:txBody>
      </p:sp>
      <p:sp>
        <p:nvSpPr>
          <p:cNvPr id="26" name="Rectangle 25">
            <a:extLst>
              <a:ext uri="{FF2B5EF4-FFF2-40B4-BE49-F238E27FC236}">
                <a16:creationId xmlns:a16="http://schemas.microsoft.com/office/drawing/2014/main" id="{DE654F89-6299-429F-B663-92ACA902D1F5}"/>
              </a:ext>
            </a:extLst>
          </p:cNvPr>
          <p:cNvSpPr/>
          <p:nvPr/>
        </p:nvSpPr>
        <p:spPr>
          <a:xfrm>
            <a:off x="2975588" y="3869966"/>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7" name="Rectangle 26">
            <a:extLst>
              <a:ext uri="{FF2B5EF4-FFF2-40B4-BE49-F238E27FC236}">
                <a16:creationId xmlns:a16="http://schemas.microsoft.com/office/drawing/2014/main" id="{37E0CE0B-10B2-4693-9997-6FF250D8F451}"/>
              </a:ext>
            </a:extLst>
          </p:cNvPr>
          <p:cNvSpPr/>
          <p:nvPr/>
        </p:nvSpPr>
        <p:spPr>
          <a:xfrm>
            <a:off x="4076732" y="4393396"/>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28" name="Rectangle 27">
            <a:extLst>
              <a:ext uri="{FF2B5EF4-FFF2-40B4-BE49-F238E27FC236}">
                <a16:creationId xmlns:a16="http://schemas.microsoft.com/office/drawing/2014/main" id="{5B6A7393-2434-4E6F-A9EC-E03AE0DBDCB5}"/>
              </a:ext>
            </a:extLst>
          </p:cNvPr>
          <p:cNvSpPr/>
          <p:nvPr/>
        </p:nvSpPr>
        <p:spPr>
          <a:xfrm>
            <a:off x="5567838" y="4914089"/>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29" name="Rectangle 28">
            <a:extLst>
              <a:ext uri="{FF2B5EF4-FFF2-40B4-BE49-F238E27FC236}">
                <a16:creationId xmlns:a16="http://schemas.microsoft.com/office/drawing/2014/main" id="{DA9A72E6-5656-46EE-9CAC-15FFA7A31F76}"/>
              </a:ext>
            </a:extLst>
          </p:cNvPr>
          <p:cNvSpPr/>
          <p:nvPr/>
        </p:nvSpPr>
        <p:spPr>
          <a:xfrm>
            <a:off x="1908788" y="5434781"/>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51FEB176-AA33-4956-AF76-BAA781E49865}"/>
              </a:ext>
            </a:extLst>
          </p:cNvPr>
          <p:cNvSpPr/>
          <p:nvPr/>
        </p:nvSpPr>
        <p:spPr>
          <a:xfrm>
            <a:off x="7390199" y="5428638"/>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cxnSp>
        <p:nvCxnSpPr>
          <p:cNvPr id="33" name="Connector: Elbow 32">
            <a:extLst>
              <a:ext uri="{FF2B5EF4-FFF2-40B4-BE49-F238E27FC236}">
                <a16:creationId xmlns:a16="http://schemas.microsoft.com/office/drawing/2014/main" id="{31DF41CE-12ED-473E-A0A9-83C0AD3C4801}"/>
              </a:ext>
            </a:extLst>
          </p:cNvPr>
          <p:cNvCxnSpPr>
            <a:cxnSpLocks/>
            <a:stCxn id="12" idx="3"/>
            <a:endCxn id="11" idx="0"/>
          </p:cNvCxnSpPr>
          <p:nvPr/>
        </p:nvCxnSpPr>
        <p:spPr>
          <a:xfrm>
            <a:off x="6714963" y="2811969"/>
            <a:ext cx="1211793" cy="540831"/>
          </a:xfrm>
          <a:prstGeom prst="bentConnector2">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Multiplication Sign 35">
            <a:extLst>
              <a:ext uri="{FF2B5EF4-FFF2-40B4-BE49-F238E27FC236}">
                <a16:creationId xmlns:a16="http://schemas.microsoft.com/office/drawing/2014/main" id="{0AFA9636-C36E-4D20-8C9B-093A8CD093E1}"/>
              </a:ext>
            </a:extLst>
          </p:cNvPr>
          <p:cNvSpPr/>
          <p:nvPr/>
        </p:nvSpPr>
        <p:spPr>
          <a:xfrm>
            <a:off x="7660056" y="2749075"/>
            <a:ext cx="533400" cy="533400"/>
          </a:xfrm>
          <a:prstGeom prst="mathMultiply">
            <a:avLst>
              <a:gd name="adj1" fmla="val 839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913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p:bldP spid="20" grpId="0" animBg="1"/>
      <p:bldP spid="23" grpId="0"/>
      <p:bldP spid="24" grpId="0"/>
      <p:bldP spid="25" grpId="0"/>
      <p:bldP spid="26" grpId="0" animBg="1"/>
      <p:bldP spid="27" grpId="0" animBg="1"/>
      <p:bldP spid="28" grpId="0" animBg="1"/>
      <p:bldP spid="29" grpId="0"/>
      <p:bldP spid="30" grpId="0" animBg="1"/>
      <p:bldP spid="3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2178776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728929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204888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223257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 Physical Memory Protection</a:t>
            </a:r>
          </a:p>
        </p:txBody>
      </p:sp>
    </p:spTree>
    <p:extLst>
      <p:ext uri="{BB962C8B-B14F-4D97-AF65-F5344CB8AC3E}">
        <p14:creationId xmlns:p14="http://schemas.microsoft.com/office/powerpoint/2010/main" val="3502841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76</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3895431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77</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grpSp>
        <p:nvGrpSpPr>
          <p:cNvPr id="2" name="Group 1">
            <a:extLst>
              <a:ext uri="{FF2B5EF4-FFF2-40B4-BE49-F238E27FC236}">
                <a16:creationId xmlns:a16="http://schemas.microsoft.com/office/drawing/2014/main" id="{E152B49D-10D2-4937-B1C5-4825A52C9898}"/>
              </a:ext>
            </a:extLst>
          </p:cNvPr>
          <p:cNvGrpSpPr/>
          <p:nvPr/>
        </p:nvGrpSpPr>
        <p:grpSpPr>
          <a:xfrm>
            <a:off x="2048187" y="1686033"/>
            <a:ext cx="7557119" cy="4622693"/>
            <a:chOff x="2048187" y="1743307"/>
            <a:chExt cx="7557119" cy="4622693"/>
          </a:xfrm>
        </p:grpSpPr>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78</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1A45D6E-F2C3-4C09-96FD-2A6D7F80A262}"/>
              </a:ext>
            </a:extLst>
          </p:cNvPr>
          <p:cNvGrpSpPr/>
          <p:nvPr/>
        </p:nvGrpSpPr>
        <p:grpSpPr>
          <a:xfrm>
            <a:off x="7778528" y="2431408"/>
            <a:ext cx="1020454" cy="871886"/>
            <a:chOff x="7778528" y="2431408"/>
            <a:chExt cx="1020454" cy="871886"/>
          </a:xfrm>
        </p:grpSpPr>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grpSp>
      <p:grpSp>
        <p:nvGrpSpPr>
          <p:cNvPr id="40" name="Group 39">
            <a:extLst>
              <a:ext uri="{FF2B5EF4-FFF2-40B4-BE49-F238E27FC236}">
                <a16:creationId xmlns:a16="http://schemas.microsoft.com/office/drawing/2014/main" id="{11DB0817-37E0-4F52-985D-E0E91181FFB6}"/>
              </a:ext>
            </a:extLst>
          </p:cNvPr>
          <p:cNvGrpSpPr/>
          <p:nvPr/>
        </p:nvGrpSpPr>
        <p:grpSpPr>
          <a:xfrm>
            <a:off x="7770018" y="3800735"/>
            <a:ext cx="1028964" cy="799075"/>
            <a:chOff x="7770018" y="3800735"/>
            <a:chExt cx="1028964" cy="799075"/>
          </a:xfrm>
        </p:grpSpPr>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grpSp>
      <p:sp>
        <p:nvSpPr>
          <p:cNvPr id="37" name="Rectangle 36">
            <a:extLst>
              <a:ext uri="{FF2B5EF4-FFF2-40B4-BE49-F238E27FC236}">
                <a16:creationId xmlns:a16="http://schemas.microsoft.com/office/drawing/2014/main" id="{43B5B1A9-51AE-4B06-AFE7-2F6EA7639CF0}"/>
              </a:ext>
            </a:extLst>
          </p:cNvPr>
          <p:cNvSpPr/>
          <p:nvPr/>
        </p:nvSpPr>
        <p:spPr>
          <a:xfrm>
            <a:off x="6543857" y="2125154"/>
            <a:ext cx="1043876" cy="369332"/>
          </a:xfrm>
          <a:prstGeom prst="rect">
            <a:avLst/>
          </a:prstGeom>
        </p:spPr>
        <p:txBody>
          <a:bodyPr wrap="none">
            <a:spAutoFit/>
          </a:bodyPr>
          <a:lstStyle/>
          <a:p>
            <a:r>
              <a:rPr lang="en-US" dirty="0"/>
              <a:t>Connect</a:t>
            </a:r>
          </a:p>
        </p:txBody>
      </p:sp>
      <p:sp>
        <p:nvSpPr>
          <p:cNvPr id="38" name="Rectangle 37">
            <a:extLst>
              <a:ext uri="{FF2B5EF4-FFF2-40B4-BE49-F238E27FC236}">
                <a16:creationId xmlns:a16="http://schemas.microsoft.com/office/drawing/2014/main" id="{A8A70626-5BFE-428A-BDF5-DC52860B283E}"/>
              </a:ext>
            </a:extLst>
          </p:cNvPr>
          <p:cNvSpPr/>
          <p:nvPr/>
        </p:nvSpPr>
        <p:spPr>
          <a:xfrm>
            <a:off x="6562280" y="3573415"/>
            <a:ext cx="1043876" cy="369332"/>
          </a:xfrm>
          <a:prstGeom prst="rect">
            <a:avLst/>
          </a:prstGeom>
        </p:spPr>
        <p:txBody>
          <a:bodyPr wrap="none">
            <a:spAutoFit/>
          </a:bodyPr>
          <a:lstStyle/>
          <a:p>
            <a:r>
              <a:rPr lang="en-US" dirty="0"/>
              <a:t>Connect</a:t>
            </a:r>
          </a:p>
        </p:txBody>
      </p:sp>
      <p:sp>
        <p:nvSpPr>
          <p:cNvPr id="41" name="Rectangle 40">
            <a:extLst>
              <a:ext uri="{FF2B5EF4-FFF2-40B4-BE49-F238E27FC236}">
                <a16:creationId xmlns:a16="http://schemas.microsoft.com/office/drawing/2014/main" id="{44A2A355-48A3-43AB-9C09-6F378B1A0173}"/>
              </a:ext>
            </a:extLst>
          </p:cNvPr>
          <p:cNvSpPr/>
          <p:nvPr/>
        </p:nvSpPr>
        <p:spPr>
          <a:xfrm>
            <a:off x="6521423" y="3091691"/>
            <a:ext cx="1223412" cy="369332"/>
          </a:xfrm>
          <a:prstGeom prst="rect">
            <a:avLst/>
          </a:prstGeom>
        </p:spPr>
        <p:txBody>
          <a:bodyPr wrap="none">
            <a:spAutoFit/>
          </a:bodyPr>
          <a:lstStyle/>
          <a:p>
            <a:r>
              <a:rPr lang="en-US" dirty="0"/>
              <a:t>Send Cert</a:t>
            </a:r>
          </a:p>
        </p:txBody>
      </p:sp>
      <p:sp>
        <p:nvSpPr>
          <p:cNvPr id="42" name="Rectangle 41">
            <a:extLst>
              <a:ext uri="{FF2B5EF4-FFF2-40B4-BE49-F238E27FC236}">
                <a16:creationId xmlns:a16="http://schemas.microsoft.com/office/drawing/2014/main" id="{FB9D32E8-FA47-4AA0-BA8F-AF4F6079034B}"/>
              </a:ext>
            </a:extLst>
          </p:cNvPr>
          <p:cNvSpPr/>
          <p:nvPr/>
        </p:nvSpPr>
        <p:spPr>
          <a:xfrm>
            <a:off x="6521423" y="4599810"/>
            <a:ext cx="1223412" cy="369332"/>
          </a:xfrm>
          <a:prstGeom prst="rect">
            <a:avLst/>
          </a:prstGeom>
        </p:spPr>
        <p:txBody>
          <a:bodyPr wrap="none">
            <a:spAutoFit/>
          </a:bodyPr>
          <a:lstStyle/>
          <a:p>
            <a:r>
              <a:rPr lang="en-US" dirty="0"/>
              <a:t>Send Cert</a:t>
            </a:r>
          </a:p>
        </p:txBody>
      </p:sp>
    </p:spTree>
    <p:extLst>
      <p:ext uri="{BB962C8B-B14F-4D97-AF65-F5344CB8AC3E}">
        <p14:creationId xmlns:p14="http://schemas.microsoft.com/office/powerpoint/2010/main" val="246927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8"/>
                                        </p:tgtEl>
                                      </p:cBhvr>
                                    </p:animEffect>
                                    <p:set>
                                      <p:cBhvr>
                                        <p:cTn id="35" dur="1" fill="hold">
                                          <p:stCondLst>
                                            <p:cond delay="499"/>
                                          </p:stCondLst>
                                        </p:cTn>
                                        <p:tgtEl>
                                          <p:spTgt spid="3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37" grpId="0"/>
      <p:bldP spid="37" grpId="1"/>
      <p:bldP spid="38" grpId="0"/>
      <p:bldP spid="38" grpId="1"/>
      <p:bldP spid="41" grpId="0"/>
      <p:bldP spid="4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79</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541792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3/17/2021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4492" y="3182288"/>
            <a:ext cx="743327" cy="743327"/>
          </a:xfrm>
          <a:prstGeom prst="rect">
            <a:avLst/>
          </a:prstGeom>
        </p:spPr>
      </p:pic>
      <p:sp>
        <p:nvSpPr>
          <p:cNvPr id="18" name="Rectangle 17">
            <a:extLst>
              <a:ext uri="{FF2B5EF4-FFF2-40B4-BE49-F238E27FC236}">
                <a16:creationId xmlns:a16="http://schemas.microsoft.com/office/drawing/2014/main" id="{6C103D5F-34F7-4362-AF91-1A83B34A4586}"/>
              </a:ext>
            </a:extLst>
          </p:cNvPr>
          <p:cNvSpPr/>
          <p:nvPr/>
        </p:nvSpPr>
        <p:spPr>
          <a:xfrm>
            <a:off x="3501580" y="2476630"/>
            <a:ext cx="1043876" cy="369332"/>
          </a:xfrm>
          <a:prstGeom prst="rect">
            <a:avLst/>
          </a:prstGeom>
        </p:spPr>
        <p:txBody>
          <a:bodyPr wrap="none">
            <a:spAutoFit/>
          </a:bodyPr>
          <a:lstStyle/>
          <a:p>
            <a:r>
              <a:rPr lang="en-US" dirty="0"/>
              <a:t>Connect</a:t>
            </a:r>
          </a:p>
        </p:txBody>
      </p:sp>
      <p:sp>
        <p:nvSpPr>
          <p:cNvPr id="19" name="Rectangle 18">
            <a:extLst>
              <a:ext uri="{FF2B5EF4-FFF2-40B4-BE49-F238E27FC236}">
                <a16:creationId xmlns:a16="http://schemas.microsoft.com/office/drawing/2014/main" id="{9D3688D6-FFD8-43C2-AB80-0BECE524822D}"/>
              </a:ext>
            </a:extLst>
          </p:cNvPr>
          <p:cNvSpPr/>
          <p:nvPr/>
        </p:nvSpPr>
        <p:spPr>
          <a:xfrm>
            <a:off x="3501580" y="4190508"/>
            <a:ext cx="1043876"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1310654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1140619" y="3047818"/>
            <a:ext cx="1223412" cy="369332"/>
          </a:xfrm>
          <a:prstGeom prst="rect">
            <a:avLst/>
          </a:prstGeom>
        </p:spPr>
        <p:txBody>
          <a:bodyPr wrap="none">
            <a:spAutoFit/>
          </a:bodyPr>
          <a:lstStyle/>
          <a:p>
            <a:r>
              <a:rPr lang="en-US" dirty="0"/>
              <a:t>Challenge</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36" idx="3"/>
            <a:endCxn id="7" idx="1"/>
          </p:cNvCxnSpPr>
          <p:nvPr/>
        </p:nvCxnSpPr>
        <p:spPr>
          <a:xfrm>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6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528863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sp>
        <p:nvSpPr>
          <p:cNvPr id="19" name="Rectangle 18">
            <a:extLst>
              <a:ext uri="{FF2B5EF4-FFF2-40B4-BE49-F238E27FC236}">
                <a16:creationId xmlns:a16="http://schemas.microsoft.com/office/drawing/2014/main" id="{9D3688D6-FFD8-43C2-AB80-0BECE524822D}"/>
              </a:ext>
            </a:extLst>
          </p:cNvPr>
          <p:cNvSpPr/>
          <p:nvPr/>
        </p:nvSpPr>
        <p:spPr>
          <a:xfrm>
            <a:off x="762584" y="2556232"/>
            <a:ext cx="2121093" cy="369332"/>
          </a:xfrm>
          <a:prstGeom prst="rect">
            <a:avLst/>
          </a:prstGeom>
        </p:spPr>
        <p:txBody>
          <a:bodyPr wrap="none">
            <a:spAutoFit/>
          </a:bodyPr>
          <a:lstStyle/>
          <a:p>
            <a:r>
              <a:rPr lang="en-US" dirty="0"/>
              <a:t>App enclave report</a:t>
            </a:r>
          </a:p>
        </p:txBody>
      </p:sp>
      <p:cxnSp>
        <p:nvCxnSpPr>
          <p:cNvPr id="20" name="Straight Arrow Connector 19">
            <a:extLst>
              <a:ext uri="{FF2B5EF4-FFF2-40B4-BE49-F238E27FC236}">
                <a16:creationId xmlns:a16="http://schemas.microsoft.com/office/drawing/2014/main" id="{9538039C-8C19-4175-8FA9-E8250F9526EA}"/>
              </a:ext>
            </a:extLst>
          </p:cNvPr>
          <p:cNvCxnSpPr>
            <a:cxnSpLocks/>
            <a:stCxn id="7" idx="1"/>
            <a:endCxn id="36" idx="3"/>
          </p:cNvCxnSpPr>
          <p:nvPr/>
        </p:nvCxnSpPr>
        <p:spPr>
          <a:xfrm flipH="1">
            <a:off x="1140640" y="3553952"/>
            <a:ext cx="1219179" cy="0"/>
          </a:xfrm>
          <a:prstGeom prst="straightConnector1">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D3FAC5B-063B-4D8A-9152-CDDB154B0BDB}"/>
              </a:ext>
            </a:extLst>
          </p:cNvPr>
          <p:cNvSpPr/>
          <p:nvPr/>
        </p:nvSpPr>
        <p:spPr>
          <a:xfrm>
            <a:off x="647167" y="4176014"/>
            <a:ext cx="2531462" cy="369332"/>
          </a:xfrm>
          <a:prstGeom prst="rect">
            <a:avLst/>
          </a:prstGeom>
        </p:spPr>
        <p:txBody>
          <a:bodyPr wrap="none">
            <a:spAutoFit/>
          </a:bodyPr>
          <a:lstStyle/>
          <a:p>
            <a:r>
              <a:rPr lang="en-US" dirty="0"/>
              <a:t>Controller enclave 1 ID</a:t>
            </a:r>
          </a:p>
        </p:txBody>
      </p:sp>
      <p:sp>
        <p:nvSpPr>
          <p:cNvPr id="24" name="Rectangle 23">
            <a:extLst>
              <a:ext uri="{FF2B5EF4-FFF2-40B4-BE49-F238E27FC236}">
                <a16:creationId xmlns:a16="http://schemas.microsoft.com/office/drawing/2014/main" id="{AA227100-628F-45A7-8FD6-877059465CDC}"/>
              </a:ext>
            </a:extLst>
          </p:cNvPr>
          <p:cNvSpPr/>
          <p:nvPr/>
        </p:nvSpPr>
        <p:spPr>
          <a:xfrm>
            <a:off x="647167" y="4599810"/>
            <a:ext cx="2531462" cy="369332"/>
          </a:xfrm>
          <a:prstGeom prst="rect">
            <a:avLst/>
          </a:prstGeom>
        </p:spPr>
        <p:txBody>
          <a:bodyPr wrap="none">
            <a:spAutoFit/>
          </a:bodyPr>
          <a:lstStyle/>
          <a:p>
            <a:r>
              <a:rPr lang="en-US" dirty="0"/>
              <a:t>Controller enclave 2 ID</a:t>
            </a:r>
          </a:p>
        </p:txBody>
      </p:sp>
    </p:spTree>
    <p:extLst>
      <p:ext uri="{BB962C8B-B14F-4D97-AF65-F5344CB8AC3E}">
        <p14:creationId xmlns:p14="http://schemas.microsoft.com/office/powerpoint/2010/main" val="17138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2660407" y="1705711"/>
            <a:ext cx="1223412" cy="369332"/>
          </a:xfrm>
          <a:prstGeom prst="rect">
            <a:avLst/>
          </a:prstGeom>
        </p:spPr>
        <p:txBody>
          <a:bodyPr wrap="none">
            <a:spAutoFit/>
          </a:bodyPr>
          <a:lstStyle/>
          <a:p>
            <a:r>
              <a:rPr lang="en-US" dirty="0"/>
              <a:t>Challenge</a:t>
            </a:r>
          </a:p>
        </p:txBody>
      </p:sp>
      <p:sp>
        <p:nvSpPr>
          <p:cNvPr id="31" name="Rectangle 30">
            <a:extLst>
              <a:ext uri="{FF2B5EF4-FFF2-40B4-BE49-F238E27FC236}">
                <a16:creationId xmlns:a16="http://schemas.microsoft.com/office/drawing/2014/main" id="{4B965368-5632-4BDA-8EAB-BFA1C8CC0BE8}"/>
              </a:ext>
            </a:extLst>
          </p:cNvPr>
          <p:cNvSpPr/>
          <p:nvPr/>
        </p:nvSpPr>
        <p:spPr>
          <a:xfrm>
            <a:off x="2740819" y="5029200"/>
            <a:ext cx="1223412" cy="369332"/>
          </a:xfrm>
          <a:prstGeom prst="rect">
            <a:avLst/>
          </a:prstGeom>
        </p:spPr>
        <p:txBody>
          <a:bodyPr wrap="none">
            <a:spAutoFit/>
          </a:bodyPr>
          <a:lstStyle/>
          <a:p>
            <a:r>
              <a:rPr lang="en-US" dirty="0"/>
              <a:t>Challenge</a:t>
            </a:r>
          </a:p>
        </p:txBody>
      </p:sp>
    </p:spTree>
    <p:extLst>
      <p:ext uri="{BB962C8B-B14F-4D97-AF65-F5344CB8AC3E}">
        <p14:creationId xmlns:p14="http://schemas.microsoft.com/office/powerpoint/2010/main" val="3539736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FFD2864-C455-44E9-B81D-00FFCB5E93C1}"/>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0DFF175D-4637-48A6-A650-03A95FFFF48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6C6E1BC-5D28-4DC0-8FBB-32E7762E814C}"/>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310153F3-F18D-4F7F-98D5-1A2231BB23A2}"/>
              </a:ext>
            </a:extLst>
          </p:cNvPr>
          <p:cNvSpPr>
            <a:spLocks noGrp="1"/>
          </p:cNvSpPr>
          <p:nvPr>
            <p:ph type="title"/>
          </p:nvPr>
        </p:nvSpPr>
        <p:spPr/>
        <p:txBody>
          <a:bodyPr/>
          <a:lstStyle/>
          <a:p>
            <a:r>
              <a:rPr lang="en-US" dirty="0"/>
              <a:t>Platform-wide Attestation</a:t>
            </a:r>
          </a:p>
        </p:txBody>
      </p:sp>
      <p:sp>
        <p:nvSpPr>
          <p:cNvPr id="7" name="Rectangle 6">
            <a:extLst>
              <a:ext uri="{FF2B5EF4-FFF2-40B4-BE49-F238E27FC236}">
                <a16:creationId xmlns:a16="http://schemas.microsoft.com/office/drawing/2014/main" id="{1BDDA0D1-A453-4ADB-95A4-D6390F3FE04A}"/>
              </a:ext>
            </a:extLst>
          </p:cNvPr>
          <p:cNvSpPr/>
          <p:nvPr/>
        </p:nvSpPr>
        <p:spPr>
          <a:xfrm>
            <a:off x="2359819" y="3232484"/>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Application enclave</a:t>
            </a:r>
          </a:p>
        </p:txBody>
      </p:sp>
      <p:sp>
        <p:nvSpPr>
          <p:cNvPr id="8" name="Rectangle 7">
            <a:extLst>
              <a:ext uri="{FF2B5EF4-FFF2-40B4-BE49-F238E27FC236}">
                <a16:creationId xmlns:a16="http://schemas.microsoft.com/office/drawing/2014/main" id="{CBB62118-1AF0-4EF7-8ED7-DBE9D0B9D163}"/>
              </a:ext>
            </a:extLst>
          </p:cNvPr>
          <p:cNvSpPr/>
          <p:nvPr/>
        </p:nvSpPr>
        <p:spPr>
          <a:xfrm>
            <a:off x="4874419" y="2590800"/>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1</a:t>
            </a:r>
          </a:p>
        </p:txBody>
      </p:sp>
      <p:sp>
        <p:nvSpPr>
          <p:cNvPr id="10" name="Rectangle 9">
            <a:extLst>
              <a:ext uri="{FF2B5EF4-FFF2-40B4-BE49-F238E27FC236}">
                <a16:creationId xmlns:a16="http://schemas.microsoft.com/office/drawing/2014/main" id="{021F77D9-376A-4475-B1E7-A5C45A441D42}"/>
              </a:ext>
            </a:extLst>
          </p:cNvPr>
          <p:cNvSpPr/>
          <p:nvPr/>
        </p:nvSpPr>
        <p:spPr>
          <a:xfrm>
            <a:off x="4874419" y="3878805"/>
            <a:ext cx="1524000" cy="64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 enclave 2</a:t>
            </a:r>
          </a:p>
        </p:txBody>
      </p:sp>
      <p:pic>
        <p:nvPicPr>
          <p:cNvPr id="13" name="Picture 12">
            <a:extLst>
              <a:ext uri="{FF2B5EF4-FFF2-40B4-BE49-F238E27FC236}">
                <a16:creationId xmlns:a16="http://schemas.microsoft.com/office/drawing/2014/main" id="{D0CEB443-12CF-4BBE-B32A-709BD5CB04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8528" y="2521241"/>
            <a:ext cx="782053" cy="782053"/>
          </a:xfrm>
          <a:prstGeom prst="rect">
            <a:avLst/>
          </a:prstGeom>
        </p:spPr>
      </p:pic>
      <p:pic>
        <p:nvPicPr>
          <p:cNvPr id="14" name="Picture 13">
            <a:extLst>
              <a:ext uri="{FF2B5EF4-FFF2-40B4-BE49-F238E27FC236}">
                <a16:creationId xmlns:a16="http://schemas.microsoft.com/office/drawing/2014/main" id="{06232899-BE41-4197-9488-9B4D40C1D2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018" y="3800735"/>
            <a:ext cx="799075" cy="799075"/>
          </a:xfrm>
          <a:prstGeom prst="rect">
            <a:avLst/>
          </a:prstGeom>
        </p:spPr>
      </p:pic>
      <p:cxnSp>
        <p:nvCxnSpPr>
          <p:cNvPr id="16" name="Straight Arrow Connector 15">
            <a:extLst>
              <a:ext uri="{FF2B5EF4-FFF2-40B4-BE49-F238E27FC236}">
                <a16:creationId xmlns:a16="http://schemas.microsoft.com/office/drawing/2014/main" id="{DAC54E1C-7B53-4A2F-87C4-32BC084B5F60}"/>
              </a:ext>
            </a:extLst>
          </p:cNvPr>
          <p:cNvCxnSpPr>
            <a:stCxn id="7" idx="3"/>
            <a:endCxn id="8" idx="1"/>
          </p:cNvCxnSpPr>
          <p:nvPr/>
        </p:nvCxnSpPr>
        <p:spPr>
          <a:xfrm flipV="1">
            <a:off x="3883819" y="2912268"/>
            <a:ext cx="990600" cy="641684"/>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97353CB-9EA2-4FDB-9A45-6D4EB13CC095}"/>
              </a:ext>
            </a:extLst>
          </p:cNvPr>
          <p:cNvCxnSpPr>
            <a:cxnSpLocks/>
            <a:stCxn id="7" idx="3"/>
            <a:endCxn id="10" idx="1"/>
          </p:cNvCxnSpPr>
          <p:nvPr/>
        </p:nvCxnSpPr>
        <p:spPr>
          <a:xfrm>
            <a:off x="3883819" y="3553952"/>
            <a:ext cx="990600" cy="646321"/>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9DF270-03A6-4605-AD67-953D52D1D91F}"/>
              </a:ext>
            </a:extLst>
          </p:cNvPr>
          <p:cNvCxnSpPr>
            <a:cxnSpLocks/>
            <a:stCxn id="8" idx="3"/>
            <a:endCxn id="13" idx="1"/>
          </p:cNvCxnSpPr>
          <p:nvPr/>
        </p:nvCxnSpPr>
        <p:spPr>
          <a:xfrm>
            <a:off x="6398419" y="2912268"/>
            <a:ext cx="138010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0A5EB-7B9A-426C-9FD7-B1FCBDFECA57}"/>
              </a:ext>
            </a:extLst>
          </p:cNvPr>
          <p:cNvCxnSpPr>
            <a:cxnSpLocks/>
            <a:stCxn id="10" idx="3"/>
            <a:endCxn id="14" idx="1"/>
          </p:cNvCxnSpPr>
          <p:nvPr/>
        </p:nvCxnSpPr>
        <p:spPr>
          <a:xfrm>
            <a:off x="6398419" y="4200273"/>
            <a:ext cx="1371599"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CCBCA6A3-BD49-414E-A195-9837E2472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053020">
            <a:off x="8339206" y="2431408"/>
            <a:ext cx="459776" cy="459776"/>
          </a:xfrm>
          <a:prstGeom prst="rect">
            <a:avLst/>
          </a:prstGeom>
        </p:spPr>
      </p:pic>
      <p:pic>
        <p:nvPicPr>
          <p:cNvPr id="35" name="Picture 34">
            <a:extLst>
              <a:ext uri="{FF2B5EF4-FFF2-40B4-BE49-F238E27FC236}">
                <a16:creationId xmlns:a16="http://schemas.microsoft.com/office/drawing/2014/main" id="{883A03D6-C1B9-471D-84AD-4030131AF6CC}"/>
              </a:ext>
            </a:extLst>
          </p:cNvPr>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19053020">
            <a:off x="8339206" y="3865338"/>
            <a:ext cx="459776" cy="459776"/>
          </a:xfrm>
          <a:prstGeom prst="rect">
            <a:avLst/>
          </a:prstGeom>
        </p:spPr>
      </p:pic>
      <p:pic>
        <p:nvPicPr>
          <p:cNvPr id="36" name="Picture 35">
            <a:extLst>
              <a:ext uri="{FF2B5EF4-FFF2-40B4-BE49-F238E27FC236}">
                <a16:creationId xmlns:a16="http://schemas.microsoft.com/office/drawing/2014/main" id="{0E89FA07-EAC6-40CA-803C-62193F0C41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13" y="3182288"/>
            <a:ext cx="743327" cy="743327"/>
          </a:xfrm>
          <a:prstGeom prst="rect">
            <a:avLst/>
          </a:prstGeom>
        </p:spPr>
      </p:pic>
      <p:cxnSp>
        <p:nvCxnSpPr>
          <p:cNvPr id="9" name="Connector: Curved 8">
            <a:extLst>
              <a:ext uri="{FF2B5EF4-FFF2-40B4-BE49-F238E27FC236}">
                <a16:creationId xmlns:a16="http://schemas.microsoft.com/office/drawing/2014/main" id="{04ACB1B0-837C-4AE2-B00A-E1B91FE4467A}"/>
              </a:ext>
            </a:extLst>
          </p:cNvPr>
          <p:cNvCxnSpPr>
            <a:stCxn id="36" idx="0"/>
            <a:endCxn id="8" idx="0"/>
          </p:cNvCxnSpPr>
          <p:nvPr/>
        </p:nvCxnSpPr>
        <p:spPr>
          <a:xfrm rot="5400000" flipH="1" flipV="1">
            <a:off x="2906954" y="452823"/>
            <a:ext cx="591488" cy="4867442"/>
          </a:xfrm>
          <a:prstGeom prst="curvedConnector3">
            <a:avLst>
              <a:gd name="adj1" fmla="val 183399"/>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9294503-E324-4E09-9643-175DA035C2FF}"/>
              </a:ext>
            </a:extLst>
          </p:cNvPr>
          <p:cNvCxnSpPr>
            <a:cxnSpLocks/>
            <a:stCxn id="36" idx="2"/>
            <a:endCxn id="10" idx="2"/>
          </p:cNvCxnSpPr>
          <p:nvPr/>
        </p:nvCxnSpPr>
        <p:spPr>
          <a:xfrm rot="16200000" flipH="1">
            <a:off x="2904635" y="1789957"/>
            <a:ext cx="596126" cy="4867442"/>
          </a:xfrm>
          <a:prstGeom prst="curvedConnector3">
            <a:avLst>
              <a:gd name="adj1" fmla="val 168622"/>
            </a:avLst>
          </a:prstGeom>
          <a:ln w="1270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98F7109-FFE2-4230-AAFE-183F09A442E0}"/>
              </a:ext>
            </a:extLst>
          </p:cNvPr>
          <p:cNvSpPr/>
          <p:nvPr/>
        </p:nvSpPr>
        <p:spPr>
          <a:xfrm>
            <a:off x="835819" y="1698493"/>
            <a:ext cx="4474302" cy="369332"/>
          </a:xfrm>
          <a:prstGeom prst="rect">
            <a:avLst/>
          </a:prstGeom>
        </p:spPr>
        <p:txBody>
          <a:bodyPr wrap="none">
            <a:spAutoFit/>
          </a:bodyPr>
          <a:lstStyle/>
          <a:p>
            <a:r>
              <a:rPr lang="en-US" dirty="0"/>
              <a:t>Controller enclave 1 report +           report </a:t>
            </a:r>
          </a:p>
        </p:txBody>
      </p:sp>
      <p:pic>
        <p:nvPicPr>
          <p:cNvPr id="32" name="Picture 31">
            <a:extLst>
              <a:ext uri="{FF2B5EF4-FFF2-40B4-BE49-F238E27FC236}">
                <a16:creationId xmlns:a16="http://schemas.microsoft.com/office/drawing/2014/main" id="{60E54068-3B39-4AE4-9499-33D23C0A6B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6311" y="1665017"/>
            <a:ext cx="402808" cy="402808"/>
          </a:xfrm>
          <a:prstGeom prst="rect">
            <a:avLst/>
          </a:prstGeom>
        </p:spPr>
      </p:pic>
      <p:sp>
        <p:nvSpPr>
          <p:cNvPr id="33" name="Rectangle 32">
            <a:extLst>
              <a:ext uri="{FF2B5EF4-FFF2-40B4-BE49-F238E27FC236}">
                <a16:creationId xmlns:a16="http://schemas.microsoft.com/office/drawing/2014/main" id="{2961CABF-4273-4E24-BBA7-240310199D4A}"/>
              </a:ext>
            </a:extLst>
          </p:cNvPr>
          <p:cNvSpPr/>
          <p:nvPr/>
        </p:nvSpPr>
        <p:spPr>
          <a:xfrm>
            <a:off x="1138832" y="5186633"/>
            <a:ext cx="4474302" cy="369332"/>
          </a:xfrm>
          <a:prstGeom prst="rect">
            <a:avLst/>
          </a:prstGeom>
        </p:spPr>
        <p:txBody>
          <a:bodyPr wrap="none">
            <a:spAutoFit/>
          </a:bodyPr>
          <a:lstStyle/>
          <a:p>
            <a:r>
              <a:rPr lang="en-US" dirty="0"/>
              <a:t>Controller enclave 2 report +           report </a:t>
            </a:r>
          </a:p>
        </p:txBody>
      </p:sp>
      <p:pic>
        <p:nvPicPr>
          <p:cNvPr id="34" name="Picture 33">
            <a:extLst>
              <a:ext uri="{FF2B5EF4-FFF2-40B4-BE49-F238E27FC236}">
                <a16:creationId xmlns:a16="http://schemas.microsoft.com/office/drawing/2014/main" id="{ED961CC1-0643-4957-A6E9-2B5063692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9324" y="5098765"/>
            <a:ext cx="424771" cy="424771"/>
          </a:xfrm>
          <a:prstGeom prst="rect">
            <a:avLst/>
          </a:prstGeom>
        </p:spPr>
      </p:pic>
    </p:spTree>
    <p:extLst>
      <p:ext uri="{BB962C8B-B14F-4D97-AF65-F5344CB8AC3E}">
        <p14:creationId xmlns:p14="http://schemas.microsoft.com/office/powerpoint/2010/main" val="28865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851515" cy="307777"/>
            </a:xfrm>
            <a:prstGeom prst="rect">
              <a:avLst/>
            </a:prstGeom>
            <a:solidFill>
              <a:schemeClr val="bg1"/>
            </a:solidFill>
          </p:spPr>
          <p:txBody>
            <a:bodyPr wrap="none" rtlCol="0">
              <a:spAutoFit/>
            </a:bodyPr>
            <a:lstStyle/>
            <a:p>
              <a:r>
                <a:rPr lang="en-US" sz="1400" dirty="0"/>
                <a:t>Connect</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28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3/17/2021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3/17/2021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18936</TotalTime>
  <Words>3898</Words>
  <Application>Microsoft Office PowerPoint</Application>
  <PresentationFormat>Custom</PresentationFormat>
  <Paragraphs>1138</Paragraphs>
  <Slides>87</Slides>
  <Notes>34</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87</vt:i4>
      </vt:variant>
    </vt:vector>
  </HeadingPairs>
  <TitlesOfParts>
    <vt:vector size="101"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PIE</vt:lpstr>
      <vt:lpstr>ProtectIOn → PIE</vt:lpstr>
      <vt:lpstr>Challenges</vt:lpstr>
      <vt:lpstr>Challenges</vt:lpstr>
      <vt:lpstr>Challenges</vt:lpstr>
      <vt:lpstr>Challenges</vt:lpstr>
      <vt:lpstr>Can Existing TEEs Solve this Problem?</vt:lpstr>
      <vt:lpstr>New Challenge</vt:lpstr>
      <vt:lpstr>New Challenge</vt:lpstr>
      <vt:lpstr>PIE: Platform Isolation Environment</vt:lpstr>
      <vt:lpstr>Communication in Platform Wide enclave</vt:lpstr>
      <vt:lpstr>Platform-awareness</vt:lpstr>
      <vt:lpstr>Platform-wide Attestation</vt:lpstr>
      <vt:lpstr>Platform-wide Attestation</vt:lpstr>
      <vt:lpstr>Summary of the properties</vt:lpstr>
      <vt:lpstr>Prototype: simple IO peripherals</vt:lpstr>
      <vt:lpstr>Prototype: Accelerator</vt:lpstr>
      <vt:lpstr>Context switch performance</vt:lpstr>
      <vt:lpstr>Summary</vt:lpstr>
      <vt:lpstr>PowerPoint Presentation</vt:lpstr>
      <vt:lpstr>Other contributions</vt:lpstr>
      <vt:lpstr>Secure Communication</vt:lpstr>
      <vt:lpstr>Secure Communication</vt:lpstr>
      <vt:lpstr>Secure Communication</vt:lpstr>
      <vt:lpstr>Secure Communication</vt:lpstr>
      <vt:lpstr>Secure Communication</vt:lpstr>
      <vt:lpstr>Secure Communication</vt:lpstr>
      <vt:lpstr>Secure Communication</vt:lpstr>
      <vt:lpstr>Traditional CPU-centric Model</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Platform-wide Attestation</vt:lpstr>
      <vt:lpstr>Summary</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647</cp:revision>
  <cp:lastPrinted>2013-06-08T11:22:51Z</cp:lastPrinted>
  <dcterms:created xsi:type="dcterms:W3CDTF">2019-12-03T10:53:56Z</dcterms:created>
  <dcterms:modified xsi:type="dcterms:W3CDTF">2021-03-17T08:14:56Z</dcterms:modified>
</cp:coreProperties>
</file>